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handoutMasterIdLst>
    <p:handoutMasterId r:id="rId25"/>
  </p:handoutMasterIdLst>
  <p:sldIdLst>
    <p:sldId id="256" r:id="rId2"/>
    <p:sldId id="257" r:id="rId3"/>
    <p:sldId id="270" r:id="rId4"/>
    <p:sldId id="276" r:id="rId5"/>
    <p:sldId id="277" r:id="rId6"/>
    <p:sldId id="262" r:id="rId7"/>
    <p:sldId id="263" r:id="rId8"/>
    <p:sldId id="279" r:id="rId9"/>
    <p:sldId id="259" r:id="rId10"/>
    <p:sldId id="265" r:id="rId11"/>
    <p:sldId id="280" r:id="rId12"/>
    <p:sldId id="281" r:id="rId13"/>
    <p:sldId id="278" r:id="rId14"/>
    <p:sldId id="266" r:id="rId15"/>
    <p:sldId id="264" r:id="rId16"/>
    <p:sldId id="267" r:id="rId17"/>
    <p:sldId id="268" r:id="rId18"/>
    <p:sldId id="271" r:id="rId19"/>
    <p:sldId id="272" r:id="rId20"/>
    <p:sldId id="273" r:id="rId21"/>
    <p:sldId id="275" r:id="rId22"/>
    <p:sldId id="269"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9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0926953061207893"/>
          <c:y val="0.0411136085297166"/>
          <c:w val="0.906885544534783"/>
          <c:h val="0.872748027617587"/>
        </c:manualLayout>
      </c:layout>
      <c:barChart>
        <c:barDir val="col"/>
        <c:grouping val="clustered"/>
        <c:varyColors val="0"/>
        <c:ser>
          <c:idx val="0"/>
          <c:order val="0"/>
          <c:tx>
            <c:strRef>
              <c:f>Sheet1!$B$1</c:f>
              <c:strCache>
                <c:ptCount val="1"/>
                <c:pt idx="0">
                  <c:v>Revenue Totals</c:v>
                </c:pt>
              </c:strCache>
            </c:strRef>
          </c:tx>
          <c:invertIfNegative val="0"/>
          <c:dLbls>
            <c:txPr>
              <a:bodyPr/>
              <a:lstStyle/>
              <a:p>
                <a:pPr>
                  <a:defRPr b="1">
                    <a:solidFill>
                      <a:srgbClr val="FF0000"/>
                    </a:solidFill>
                  </a:defRPr>
                </a:pPr>
                <a:endParaRPr lang="en-US"/>
              </a:p>
            </c:txPr>
            <c:showLegendKey val="0"/>
            <c:showVal val="1"/>
            <c:showCatName val="0"/>
            <c:showSerName val="0"/>
            <c:showPercent val="0"/>
            <c:showBubbleSize val="0"/>
            <c:showLeaderLines val="0"/>
          </c:dLbls>
          <c:cat>
            <c:strRef>
              <c:f>Sheet1!$A$2:$A$8</c:f>
              <c:strCache>
                <c:ptCount val="7"/>
                <c:pt idx="0">
                  <c:v>2014-2015</c:v>
                </c:pt>
                <c:pt idx="1">
                  <c:v>2013-2014</c:v>
                </c:pt>
                <c:pt idx="2">
                  <c:v>2012-2013</c:v>
                </c:pt>
                <c:pt idx="3">
                  <c:v>2011-2012</c:v>
                </c:pt>
                <c:pt idx="4">
                  <c:v>2010-2011</c:v>
                </c:pt>
                <c:pt idx="5">
                  <c:v>2009-2010</c:v>
                </c:pt>
                <c:pt idx="6">
                  <c:v>2008-2009</c:v>
                </c:pt>
              </c:strCache>
            </c:strRef>
          </c:cat>
          <c:val>
            <c:numRef>
              <c:f>Sheet1!$B$2:$B$8</c:f>
              <c:numCache>
                <c:formatCode>#,##0.00</c:formatCode>
                <c:ptCount val="7"/>
                <c:pt idx="0">
                  <c:v>2.30849E7</c:v>
                </c:pt>
                <c:pt idx="1">
                  <c:v>2.2772547E7</c:v>
                </c:pt>
                <c:pt idx="2">
                  <c:v>2.2458486E7</c:v>
                </c:pt>
                <c:pt idx="3">
                  <c:v>2.2458501E7</c:v>
                </c:pt>
                <c:pt idx="4">
                  <c:v>2.4862868E7</c:v>
                </c:pt>
                <c:pt idx="5">
                  <c:v>2.4349668E7</c:v>
                </c:pt>
                <c:pt idx="6">
                  <c:v>2.3633262E7</c:v>
                </c:pt>
              </c:numCache>
            </c:numRef>
          </c:val>
        </c:ser>
        <c:ser>
          <c:idx val="1"/>
          <c:order val="1"/>
          <c:tx>
            <c:strRef>
              <c:f>Sheet1!#REF!</c:f>
              <c:strCache>
                <c:ptCount val="1"/>
                <c:pt idx="0">
                  <c:v>#REF!</c:v>
                </c:pt>
              </c:strCache>
            </c:strRef>
          </c:tx>
          <c:invertIfNegative val="0"/>
          <c:cat>
            <c:strRef>
              <c:f>Sheet1!$A$2:$A$8</c:f>
              <c:strCache>
                <c:ptCount val="7"/>
                <c:pt idx="0">
                  <c:v>2014-2015</c:v>
                </c:pt>
                <c:pt idx="1">
                  <c:v>2013-2014</c:v>
                </c:pt>
                <c:pt idx="2">
                  <c:v>2012-2013</c:v>
                </c:pt>
                <c:pt idx="3">
                  <c:v>2011-2012</c:v>
                </c:pt>
                <c:pt idx="4">
                  <c:v>2010-2011</c:v>
                </c:pt>
                <c:pt idx="5">
                  <c:v>2009-2010</c:v>
                </c:pt>
                <c:pt idx="6">
                  <c:v>2008-2009</c:v>
                </c:pt>
              </c:strCache>
            </c:strRef>
          </c:cat>
          <c:val>
            <c:numRef>
              <c:f>Sheet1!#REF!</c:f>
              <c:numCache>
                <c:formatCode>General</c:formatCode>
                <c:ptCount val="1"/>
                <c:pt idx="0">
                  <c:v>1.0</c:v>
                </c:pt>
              </c:numCache>
            </c:numRef>
          </c:val>
        </c:ser>
        <c:ser>
          <c:idx val="2"/>
          <c:order val="2"/>
          <c:tx>
            <c:strRef>
              <c:f>Sheet1!#REF!</c:f>
              <c:strCache>
                <c:ptCount val="1"/>
                <c:pt idx="0">
                  <c:v>#REF!</c:v>
                </c:pt>
              </c:strCache>
            </c:strRef>
          </c:tx>
          <c:invertIfNegative val="0"/>
          <c:cat>
            <c:strRef>
              <c:f>Sheet1!$A$2:$A$8</c:f>
              <c:strCache>
                <c:ptCount val="7"/>
                <c:pt idx="0">
                  <c:v>2014-2015</c:v>
                </c:pt>
                <c:pt idx="1">
                  <c:v>2013-2014</c:v>
                </c:pt>
                <c:pt idx="2">
                  <c:v>2012-2013</c:v>
                </c:pt>
                <c:pt idx="3">
                  <c:v>2011-2012</c:v>
                </c:pt>
                <c:pt idx="4">
                  <c:v>2010-2011</c:v>
                </c:pt>
                <c:pt idx="5">
                  <c:v>2009-2010</c:v>
                </c:pt>
                <c:pt idx="6">
                  <c:v>2008-2009</c:v>
                </c:pt>
              </c:strCache>
            </c:strRef>
          </c:cat>
          <c:val>
            <c:numRef>
              <c:f>Sheet1!#REF!</c:f>
              <c:numCache>
                <c:formatCode>General</c:formatCode>
                <c:ptCount val="1"/>
                <c:pt idx="0">
                  <c:v>1.0</c:v>
                </c:pt>
              </c:numCache>
            </c:numRef>
          </c:val>
        </c:ser>
        <c:dLbls>
          <c:showLegendKey val="0"/>
          <c:showVal val="0"/>
          <c:showCatName val="0"/>
          <c:showSerName val="0"/>
          <c:showPercent val="0"/>
          <c:showBubbleSize val="0"/>
        </c:dLbls>
        <c:gapWidth val="150"/>
        <c:axId val="-2144008872"/>
        <c:axId val="2063184440"/>
      </c:barChart>
      <c:catAx>
        <c:axId val="-2144008872"/>
        <c:scaling>
          <c:orientation val="minMax"/>
        </c:scaling>
        <c:delete val="0"/>
        <c:axPos val="b"/>
        <c:numFmt formatCode="General" sourceLinked="0"/>
        <c:majorTickMark val="out"/>
        <c:minorTickMark val="none"/>
        <c:tickLblPos val="nextTo"/>
        <c:crossAx val="2063184440"/>
        <c:crosses val="autoZero"/>
        <c:auto val="1"/>
        <c:lblAlgn val="ctr"/>
        <c:lblOffset val="100"/>
        <c:noMultiLvlLbl val="0"/>
      </c:catAx>
      <c:valAx>
        <c:axId val="2063184440"/>
        <c:scaling>
          <c:orientation val="minMax"/>
        </c:scaling>
        <c:delete val="0"/>
        <c:axPos val="l"/>
        <c:majorGridlines/>
        <c:numFmt formatCode="#,##0.00" sourceLinked="1"/>
        <c:majorTickMark val="out"/>
        <c:minorTickMark val="none"/>
        <c:tickLblPos val="nextTo"/>
        <c:txPr>
          <a:bodyPr/>
          <a:lstStyle/>
          <a:p>
            <a:pPr>
              <a:defRPr sz="1000"/>
            </a:pPr>
            <a:endParaRPr lang="en-US"/>
          </a:p>
        </c:txPr>
        <c:crossAx val="-214400887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Increase over prior year</c:v>
                </c:pt>
              </c:strCache>
            </c:strRef>
          </c:tx>
          <c:invertIfNegative val="0"/>
          <c:dLbls>
            <c:dLbl>
              <c:idx val="2"/>
              <c:delete val="1"/>
            </c:dLbl>
            <c:dLbl>
              <c:idx val="3"/>
              <c:delete val="1"/>
            </c:dLbl>
            <c:txPr>
              <a:bodyPr/>
              <a:lstStyle/>
              <a:p>
                <a:pPr>
                  <a:defRPr b="1"/>
                </a:pPr>
                <a:endParaRPr lang="en-US"/>
              </a:p>
            </c:txPr>
            <c:showLegendKey val="0"/>
            <c:showVal val="1"/>
            <c:showCatName val="0"/>
            <c:showSerName val="0"/>
            <c:showPercent val="0"/>
            <c:showBubbleSize val="0"/>
            <c:showLeaderLines val="0"/>
          </c:dLbls>
          <c:cat>
            <c:strRef>
              <c:f>Sheet1!$A$2:$A$7</c:f>
              <c:strCache>
                <c:ptCount val="6"/>
                <c:pt idx="0">
                  <c:v>2014-2015</c:v>
                </c:pt>
                <c:pt idx="1">
                  <c:v>2013-2014</c:v>
                </c:pt>
                <c:pt idx="2">
                  <c:v>2012-2013</c:v>
                </c:pt>
                <c:pt idx="3">
                  <c:v>2011-2012</c:v>
                </c:pt>
                <c:pt idx="4">
                  <c:v>2010-2011</c:v>
                </c:pt>
                <c:pt idx="5">
                  <c:v>2009-2010</c:v>
                </c:pt>
              </c:strCache>
            </c:strRef>
          </c:cat>
          <c:val>
            <c:numRef>
              <c:f>Sheet1!$B$2:$B$7</c:f>
              <c:numCache>
                <c:formatCode>#,##0.00</c:formatCode>
                <c:ptCount val="6"/>
                <c:pt idx="0">
                  <c:v>312353.0</c:v>
                </c:pt>
                <c:pt idx="1">
                  <c:v>314061.0</c:v>
                </c:pt>
                <c:pt idx="2">
                  <c:v>0.0</c:v>
                </c:pt>
                <c:pt idx="3">
                  <c:v>0.0</c:v>
                </c:pt>
                <c:pt idx="4">
                  <c:v>513200.0</c:v>
                </c:pt>
                <c:pt idx="5">
                  <c:v>716406.0</c:v>
                </c:pt>
              </c:numCache>
            </c:numRef>
          </c:val>
        </c:ser>
        <c:ser>
          <c:idx val="1"/>
          <c:order val="1"/>
          <c:tx>
            <c:strRef>
              <c:f>Sheet1!$C$1</c:f>
              <c:strCache>
                <c:ptCount val="1"/>
                <c:pt idx="0">
                  <c:v>Decrease over prior year</c:v>
                </c:pt>
              </c:strCache>
            </c:strRef>
          </c:tx>
          <c:invertIfNegative val="0"/>
          <c:dLbls>
            <c:dLbl>
              <c:idx val="0"/>
              <c:delete val="1"/>
            </c:dLbl>
            <c:dLbl>
              <c:idx val="1"/>
              <c:delete val="1"/>
            </c:dLbl>
            <c:dLbl>
              <c:idx val="2"/>
              <c:spPr/>
              <c:txPr>
                <a:bodyPr/>
                <a:lstStyle/>
                <a:p>
                  <a:pPr>
                    <a:defRPr b="1">
                      <a:solidFill>
                        <a:srgbClr val="FF0000"/>
                      </a:solidFill>
                    </a:defRPr>
                  </a:pPr>
                  <a:endParaRPr lang="en-US"/>
                </a:p>
              </c:txPr>
              <c:showLegendKey val="0"/>
              <c:showVal val="1"/>
              <c:showCatName val="0"/>
              <c:showSerName val="0"/>
              <c:showPercent val="0"/>
              <c:showBubbleSize val="0"/>
            </c:dLbl>
            <c:dLbl>
              <c:idx val="3"/>
              <c:spPr/>
              <c:txPr>
                <a:bodyPr/>
                <a:lstStyle/>
                <a:p>
                  <a:pPr>
                    <a:defRPr b="1">
                      <a:solidFill>
                        <a:srgbClr val="FF0000"/>
                      </a:solidFill>
                    </a:defRPr>
                  </a:pPr>
                  <a:endParaRPr lang="en-US"/>
                </a:p>
              </c:txPr>
              <c:showLegendKey val="0"/>
              <c:showVal val="1"/>
              <c:showCatName val="0"/>
              <c:showSerName val="0"/>
              <c:showPercent val="0"/>
              <c:showBubbleSize val="0"/>
            </c:dLbl>
            <c:dLbl>
              <c:idx val="4"/>
              <c:delete val="1"/>
            </c:dLbl>
            <c:dLbl>
              <c:idx val="5"/>
              <c:delete val="1"/>
            </c:dLbl>
            <c:txPr>
              <a:bodyPr/>
              <a:lstStyle/>
              <a:p>
                <a:pPr>
                  <a:defRPr>
                    <a:solidFill>
                      <a:srgbClr val="FF0000"/>
                    </a:solidFill>
                  </a:defRPr>
                </a:pPr>
                <a:endParaRPr lang="en-US"/>
              </a:p>
            </c:txPr>
            <c:showLegendKey val="0"/>
            <c:showVal val="1"/>
            <c:showCatName val="0"/>
            <c:showSerName val="0"/>
            <c:showPercent val="0"/>
            <c:showBubbleSize val="0"/>
            <c:showLeaderLines val="0"/>
          </c:dLbls>
          <c:cat>
            <c:strRef>
              <c:f>Sheet1!$A$2:$A$7</c:f>
              <c:strCache>
                <c:ptCount val="6"/>
                <c:pt idx="0">
                  <c:v>2014-2015</c:v>
                </c:pt>
                <c:pt idx="1">
                  <c:v>2013-2014</c:v>
                </c:pt>
                <c:pt idx="2">
                  <c:v>2012-2013</c:v>
                </c:pt>
                <c:pt idx="3">
                  <c:v>2011-2012</c:v>
                </c:pt>
                <c:pt idx="4">
                  <c:v>2010-2011</c:v>
                </c:pt>
                <c:pt idx="5">
                  <c:v>2009-2010</c:v>
                </c:pt>
              </c:strCache>
            </c:strRef>
          </c:cat>
          <c:val>
            <c:numRef>
              <c:f>Sheet1!$C$2:$C$7</c:f>
              <c:numCache>
                <c:formatCode>#,##0.00</c:formatCode>
                <c:ptCount val="6"/>
                <c:pt idx="0">
                  <c:v>0.0</c:v>
                </c:pt>
                <c:pt idx="1">
                  <c:v>0.0</c:v>
                </c:pt>
                <c:pt idx="2">
                  <c:v>15.0</c:v>
                </c:pt>
                <c:pt idx="3">
                  <c:v>2.404367E6</c:v>
                </c:pt>
                <c:pt idx="4">
                  <c:v>0.0</c:v>
                </c:pt>
                <c:pt idx="5">
                  <c:v>0.0</c:v>
                </c:pt>
              </c:numCache>
            </c:numRef>
          </c:val>
        </c:ser>
        <c:ser>
          <c:idx val="2"/>
          <c:order val="2"/>
          <c:tx>
            <c:strRef>
              <c:f>Sheet1!#REF!</c:f>
              <c:strCache>
                <c:ptCount val="1"/>
                <c:pt idx="0">
                  <c:v>#REF!</c:v>
                </c:pt>
              </c:strCache>
            </c:strRef>
          </c:tx>
          <c:invertIfNegative val="0"/>
          <c:dLbls>
            <c:delete val="1"/>
          </c:dLbls>
          <c:cat>
            <c:strRef>
              <c:f>Sheet1!$A$2:$A$7</c:f>
              <c:strCache>
                <c:ptCount val="6"/>
                <c:pt idx="0">
                  <c:v>2014-2015</c:v>
                </c:pt>
                <c:pt idx="1">
                  <c:v>2013-2014</c:v>
                </c:pt>
                <c:pt idx="2">
                  <c:v>2012-2013</c:v>
                </c:pt>
                <c:pt idx="3">
                  <c:v>2011-2012</c:v>
                </c:pt>
                <c:pt idx="4">
                  <c:v>2010-2011</c:v>
                </c:pt>
                <c:pt idx="5">
                  <c:v>2009-2010</c:v>
                </c:pt>
              </c:strCache>
            </c:strRef>
          </c:cat>
          <c:val>
            <c:numRef>
              <c:f>Sheet1!#REF!</c:f>
              <c:numCache>
                <c:formatCode>General</c:formatCode>
                <c:ptCount val="1"/>
                <c:pt idx="0">
                  <c:v>1.0</c:v>
                </c:pt>
              </c:numCache>
            </c:numRef>
          </c:val>
        </c:ser>
        <c:dLbls>
          <c:showLegendKey val="0"/>
          <c:showVal val="1"/>
          <c:showCatName val="0"/>
          <c:showSerName val="0"/>
          <c:showPercent val="0"/>
          <c:showBubbleSize val="0"/>
        </c:dLbls>
        <c:gapWidth val="150"/>
        <c:axId val="-2142392216"/>
        <c:axId val="-2142389160"/>
      </c:barChart>
      <c:catAx>
        <c:axId val="-2142392216"/>
        <c:scaling>
          <c:orientation val="minMax"/>
        </c:scaling>
        <c:delete val="0"/>
        <c:axPos val="b"/>
        <c:numFmt formatCode="General" sourceLinked="0"/>
        <c:majorTickMark val="out"/>
        <c:minorTickMark val="none"/>
        <c:tickLblPos val="nextTo"/>
        <c:crossAx val="-2142389160"/>
        <c:crosses val="autoZero"/>
        <c:auto val="1"/>
        <c:lblAlgn val="ctr"/>
        <c:lblOffset val="100"/>
        <c:noMultiLvlLbl val="0"/>
      </c:catAx>
      <c:valAx>
        <c:axId val="-2142389160"/>
        <c:scaling>
          <c:orientation val="minMax"/>
        </c:scaling>
        <c:delete val="0"/>
        <c:axPos val="l"/>
        <c:majorGridlines/>
        <c:numFmt formatCode="#,##0.00" sourceLinked="1"/>
        <c:majorTickMark val="out"/>
        <c:minorTickMark val="none"/>
        <c:tickLblPos val="nextTo"/>
        <c:crossAx val="-2142392216"/>
        <c:crosses val="autoZero"/>
        <c:crossBetween val="between"/>
      </c:valAx>
      <c:spPr>
        <a:noFill/>
        <a:ln w="25400">
          <a:noFill/>
        </a:ln>
      </c:spPr>
    </c:plotArea>
    <c:legend>
      <c:legendPos val="r"/>
      <c:legendEntry>
        <c:idx val="2"/>
        <c:delete val="1"/>
      </c:legendEntry>
      <c:layout/>
      <c:overlay val="0"/>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defRPr/>
            </a:pPr>
            <a:r>
              <a:rPr lang="en-US" dirty="0" smtClean="0"/>
              <a:t>AGASD Municipality Birth </a:t>
            </a:r>
            <a:r>
              <a:rPr lang="en-US" dirty="0"/>
              <a:t>Rate</a:t>
            </a:r>
          </a:p>
        </c:rich>
      </c:tx>
      <c:layout/>
      <c:overlay val="0"/>
    </c:title>
    <c:autoTitleDeleted val="0"/>
    <c:plotArea>
      <c:layout/>
      <c:lineChart>
        <c:grouping val="standard"/>
        <c:varyColors val="0"/>
        <c:ser>
          <c:idx val="0"/>
          <c:order val="0"/>
          <c:tx>
            <c:strRef>
              <c:f>Sheet1!$B$1</c:f>
              <c:strCache>
                <c:ptCount val="1"/>
                <c:pt idx="0">
                  <c:v>Fayette County Birth Rate</c:v>
                </c:pt>
              </c:strCache>
            </c:strRef>
          </c:tx>
          <c:marker>
            <c:symbol val="none"/>
          </c:marker>
          <c:dLbls>
            <c:dLbl>
              <c:idx val="0"/>
              <c:layout>
                <c:manualLayout>
                  <c:x val="0.0112179487179487"/>
                  <c:y val="0.0339506172839506"/>
                </c:manualLayout>
              </c:layout>
              <c:showLegendKey val="0"/>
              <c:showVal val="1"/>
              <c:showCatName val="0"/>
              <c:showSerName val="0"/>
              <c:showPercent val="0"/>
              <c:showBubbleSize val="0"/>
            </c:dLbl>
            <c:dLbl>
              <c:idx val="1"/>
              <c:layout>
                <c:manualLayout>
                  <c:x val="-0.0352564102564102"/>
                  <c:y val="0.0771604938271605"/>
                </c:manualLayout>
              </c:layout>
              <c:showLegendKey val="0"/>
              <c:showVal val="1"/>
              <c:showCatName val="0"/>
              <c:showSerName val="0"/>
              <c:showPercent val="0"/>
              <c:showBubbleSize val="0"/>
            </c:dLbl>
            <c:dLbl>
              <c:idx val="2"/>
              <c:layout>
                <c:manualLayout>
                  <c:x val="-0.0160256410256411"/>
                  <c:y val="0.0679012345679012"/>
                </c:manualLayout>
              </c:layout>
              <c:showLegendKey val="0"/>
              <c:showVal val="1"/>
              <c:showCatName val="0"/>
              <c:showSerName val="0"/>
              <c:showPercent val="0"/>
              <c:showBubbleSize val="0"/>
            </c:dLbl>
            <c:dLbl>
              <c:idx val="3"/>
              <c:layout>
                <c:manualLayout>
                  <c:x val="-0.00801282051282051"/>
                  <c:y val="-2.82918542400444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2009-2010</c:v>
                </c:pt>
                <c:pt idx="1">
                  <c:v>2010-2011</c:v>
                </c:pt>
                <c:pt idx="2">
                  <c:v>2011-2012</c:v>
                </c:pt>
                <c:pt idx="3">
                  <c:v>2012-2013</c:v>
                </c:pt>
                <c:pt idx="4">
                  <c:v>2013-2014</c:v>
                </c:pt>
              </c:strCache>
            </c:strRef>
          </c:cat>
          <c:val>
            <c:numRef>
              <c:f>Sheet1!$B$2:$B$6</c:f>
              <c:numCache>
                <c:formatCode>General</c:formatCode>
                <c:ptCount val="5"/>
                <c:pt idx="0">
                  <c:v>244.0</c:v>
                </c:pt>
                <c:pt idx="1">
                  <c:v>252.0</c:v>
                </c:pt>
                <c:pt idx="2">
                  <c:v>251.0</c:v>
                </c:pt>
                <c:pt idx="3">
                  <c:v>263.0</c:v>
                </c:pt>
                <c:pt idx="4">
                  <c:v>211.0</c:v>
                </c:pt>
              </c:numCache>
            </c:numRef>
          </c:val>
          <c:smooth val="0"/>
        </c:ser>
        <c:dLbls>
          <c:showLegendKey val="0"/>
          <c:showVal val="0"/>
          <c:showCatName val="0"/>
          <c:showSerName val="0"/>
          <c:showPercent val="0"/>
          <c:showBubbleSize val="0"/>
        </c:dLbls>
        <c:marker val="1"/>
        <c:smooth val="0"/>
        <c:axId val="-2142824760"/>
        <c:axId val="-2142827752"/>
      </c:lineChart>
      <c:catAx>
        <c:axId val="-2142824760"/>
        <c:scaling>
          <c:orientation val="minMax"/>
        </c:scaling>
        <c:delete val="0"/>
        <c:axPos val="b"/>
        <c:numFmt formatCode="General" sourceLinked="0"/>
        <c:majorTickMark val="out"/>
        <c:minorTickMark val="none"/>
        <c:tickLblPos val="nextTo"/>
        <c:crossAx val="-2142827752"/>
        <c:crosses val="autoZero"/>
        <c:auto val="1"/>
        <c:lblAlgn val="ctr"/>
        <c:lblOffset val="100"/>
        <c:noMultiLvlLbl val="0"/>
      </c:catAx>
      <c:valAx>
        <c:axId val="-2142827752"/>
        <c:scaling>
          <c:orientation val="minMax"/>
        </c:scaling>
        <c:delete val="0"/>
        <c:axPos val="l"/>
        <c:majorGridlines/>
        <c:numFmt formatCode="General" sourceLinked="1"/>
        <c:majorTickMark val="out"/>
        <c:minorTickMark val="none"/>
        <c:tickLblPos val="nextTo"/>
        <c:crossAx val="-21428247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7F322E-632D-2F44-9098-684DFABA9E0F}" type="datetimeFigureOut">
              <a:rPr lang="en-US" smtClean="0"/>
              <a:t>12/4/17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395ED1-7D09-144A-8621-7E23DDC4F46D}" type="slidenum">
              <a:rPr lang="en-US" smtClean="0"/>
              <a:t>‹#›</a:t>
            </a:fld>
            <a:endParaRPr lang="en-US"/>
          </a:p>
        </p:txBody>
      </p:sp>
    </p:spTree>
    <p:extLst>
      <p:ext uri="{BB962C8B-B14F-4D97-AF65-F5344CB8AC3E}">
        <p14:creationId xmlns:p14="http://schemas.microsoft.com/office/powerpoint/2010/main" val="29318358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12/4/17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12/4/17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12/4/17</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4439544"/>
            <a:ext cx="6400800" cy="1752600"/>
          </a:xfrm>
        </p:spPr>
        <p:txBody>
          <a:bodyPr/>
          <a:lstStyle/>
          <a:p>
            <a:endParaRPr lang="en-US" dirty="0"/>
          </a:p>
        </p:txBody>
      </p:sp>
      <p:sp>
        <p:nvSpPr>
          <p:cNvPr id="3" name="Title 2"/>
          <p:cNvSpPr>
            <a:spLocks noGrp="1"/>
          </p:cNvSpPr>
          <p:nvPr>
            <p:ph type="ctrTitle"/>
          </p:nvPr>
        </p:nvSpPr>
        <p:spPr>
          <a:xfrm>
            <a:off x="0" y="1036623"/>
            <a:ext cx="9144000" cy="1470025"/>
          </a:xfrm>
        </p:spPr>
        <p:txBody>
          <a:bodyPr/>
          <a:lstStyle/>
          <a:p>
            <a:r>
              <a:rPr lang="en-US" dirty="0" smtClean="0">
                <a:cs typeface="Chalkboard"/>
              </a:rPr>
              <a:t>2016–2017</a:t>
            </a:r>
            <a:br>
              <a:rPr lang="en-US" dirty="0" smtClean="0">
                <a:cs typeface="Chalkboard"/>
              </a:rPr>
            </a:br>
            <a:r>
              <a:rPr lang="en-US" dirty="0" smtClean="0">
                <a:cs typeface="Chalkboard"/>
              </a:rPr>
              <a:t> D. </a:t>
            </a:r>
            <a:r>
              <a:rPr lang="en-US" dirty="0" err="1" smtClean="0">
                <a:cs typeface="Chalkboard"/>
              </a:rPr>
              <a:t>Ferd</a:t>
            </a:r>
            <a:r>
              <a:rPr lang="en-US" dirty="0" smtClean="0">
                <a:cs typeface="Chalkboard"/>
              </a:rPr>
              <a:t> </a:t>
            </a:r>
            <a:r>
              <a:rPr lang="en-US" dirty="0" err="1" smtClean="0">
                <a:cs typeface="Chalkboard"/>
              </a:rPr>
              <a:t>Swaney</a:t>
            </a:r>
            <a:r>
              <a:rPr lang="en-US" dirty="0" smtClean="0">
                <a:cs typeface="Chalkboard"/>
              </a:rPr>
              <a:t> Elementary </a:t>
            </a:r>
            <a:br>
              <a:rPr lang="en-US" dirty="0" smtClean="0">
                <a:cs typeface="Chalkboard"/>
              </a:rPr>
            </a:br>
            <a:r>
              <a:rPr lang="en-US" dirty="0" smtClean="0">
                <a:cs typeface="Chalkboard"/>
              </a:rPr>
              <a:t>CLOSURE/RE-ALIGNMENT</a:t>
            </a:r>
            <a:endParaRPr lang="en-US" dirty="0">
              <a:cs typeface="Chalkboard"/>
            </a:endParaRPr>
          </a:p>
        </p:txBody>
      </p:sp>
      <p:pic>
        <p:nvPicPr>
          <p:cNvPr id="4" name="Picture 3" descr="AGSD_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586" y="4191894"/>
            <a:ext cx="6762750" cy="2000250"/>
          </a:xfrm>
          <a:prstGeom prst="rect">
            <a:avLst/>
          </a:prstGeom>
        </p:spPr>
      </p:pic>
    </p:spTree>
    <p:extLst>
      <p:ext uri="{BB962C8B-B14F-4D97-AF65-F5344CB8AC3E}">
        <p14:creationId xmlns:p14="http://schemas.microsoft.com/office/powerpoint/2010/main" val="4292753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874"/>
            <a:ext cx="7924800" cy="756985"/>
          </a:xfrm>
        </p:spPr>
        <p:txBody>
          <a:bodyPr/>
          <a:lstStyle/>
          <a:p>
            <a:pPr algn="ctr"/>
            <a:r>
              <a:rPr lang="en-US" dirty="0" smtClean="0"/>
              <a:t>ENROLLMENT CHANGES TO DATE</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560003789"/>
              </p:ext>
            </p:extLst>
          </p:nvPr>
        </p:nvGraphicFramePr>
        <p:xfrm>
          <a:off x="104274" y="1180356"/>
          <a:ext cx="8935446" cy="5596958"/>
        </p:xfrm>
        <a:graphic>
          <a:graphicData uri="http://schemas.openxmlformats.org/drawingml/2006/table">
            <a:tbl>
              <a:tblPr firstRow="1" bandRow="1">
                <a:tableStyleId>{5C22544A-7EE6-4342-B048-85BDC9FD1C3A}</a:tableStyleId>
              </a:tblPr>
              <a:tblGrid>
                <a:gridCol w="1266540"/>
                <a:gridCol w="1266540"/>
                <a:gridCol w="1810883"/>
                <a:gridCol w="259894"/>
                <a:gridCol w="1728841"/>
                <a:gridCol w="1266540"/>
                <a:gridCol w="1336208"/>
              </a:tblGrid>
              <a:tr h="469808">
                <a:tc>
                  <a:txBody>
                    <a:bodyPr/>
                    <a:lstStyle/>
                    <a:p>
                      <a:pPr algn="ctr"/>
                      <a:r>
                        <a:rPr lang="en-US" sz="1200" dirty="0" smtClean="0">
                          <a:solidFill>
                            <a:schemeClr val="bg1"/>
                          </a:solidFill>
                        </a:rPr>
                        <a:t>School Year</a:t>
                      </a:r>
                      <a:endParaRPr lang="en-US" sz="1200" dirty="0">
                        <a:solidFill>
                          <a:schemeClr val="bg1"/>
                        </a:solidFill>
                      </a:endParaRPr>
                    </a:p>
                  </a:txBody>
                  <a:tcPr/>
                </a:tc>
                <a:tc>
                  <a:txBody>
                    <a:bodyPr/>
                    <a:lstStyle/>
                    <a:p>
                      <a:pPr algn="ctr"/>
                      <a:r>
                        <a:rPr lang="en-US" sz="1200" dirty="0" smtClean="0">
                          <a:solidFill>
                            <a:schemeClr val="bg1"/>
                          </a:solidFill>
                        </a:rPr>
                        <a:t>Enrollment</a:t>
                      </a:r>
                      <a:r>
                        <a:rPr lang="en-US" sz="1200" baseline="0" dirty="0" smtClean="0">
                          <a:solidFill>
                            <a:schemeClr val="bg1"/>
                          </a:solidFill>
                        </a:rPr>
                        <a:t> Count</a:t>
                      </a:r>
                      <a:endParaRPr lang="en-US" sz="1200" dirty="0">
                        <a:solidFill>
                          <a:schemeClr val="bg1"/>
                        </a:solidFill>
                      </a:endParaRPr>
                    </a:p>
                  </a:txBody>
                  <a:tcPr/>
                </a:tc>
                <a:tc>
                  <a:txBody>
                    <a:bodyPr/>
                    <a:lstStyle/>
                    <a:p>
                      <a:pPr algn="ctr"/>
                      <a:r>
                        <a:rPr lang="en-US" sz="1200" dirty="0" smtClean="0">
                          <a:solidFill>
                            <a:schemeClr val="bg1"/>
                          </a:solidFill>
                        </a:rPr>
                        <a:t>Increase/Decrease</a:t>
                      </a:r>
                      <a:r>
                        <a:rPr lang="en-US" sz="1200" baseline="0" dirty="0" smtClean="0">
                          <a:solidFill>
                            <a:schemeClr val="bg1"/>
                          </a:solidFill>
                        </a:rPr>
                        <a:t> from previous year</a:t>
                      </a:r>
                      <a:endParaRPr lang="en-US" sz="1200" dirty="0">
                        <a:solidFill>
                          <a:schemeClr val="bg1"/>
                        </a:solidFill>
                      </a:endParaRPr>
                    </a:p>
                  </a:txBody>
                  <a:tcPr/>
                </a:tc>
                <a:tc>
                  <a:txBody>
                    <a:bodyPr/>
                    <a:lstStyle/>
                    <a:p>
                      <a:pPr algn="ctr"/>
                      <a:endParaRPr lang="en-US" sz="1200" dirty="0">
                        <a:solidFill>
                          <a:schemeClr val="bg1"/>
                        </a:solidFill>
                      </a:endParaRPr>
                    </a:p>
                  </a:txBody>
                  <a:tcPr/>
                </a:tc>
                <a:tc>
                  <a:txBody>
                    <a:bodyPr/>
                    <a:lstStyle/>
                    <a:p>
                      <a:pPr algn="ctr"/>
                      <a:r>
                        <a:rPr lang="en-US" sz="1200" dirty="0" smtClean="0">
                          <a:solidFill>
                            <a:schemeClr val="bg1"/>
                          </a:solidFill>
                        </a:rPr>
                        <a:t>School Year</a:t>
                      </a:r>
                      <a:endParaRPr lang="en-US" sz="1200" dirty="0">
                        <a:solidFill>
                          <a:schemeClr val="bg1"/>
                        </a:solidFill>
                      </a:endParaRPr>
                    </a:p>
                  </a:txBody>
                  <a:tcPr/>
                </a:tc>
                <a:tc>
                  <a:txBody>
                    <a:bodyPr/>
                    <a:lstStyle/>
                    <a:p>
                      <a:pPr algn="ctr"/>
                      <a:r>
                        <a:rPr lang="en-US" sz="1200" dirty="0" smtClean="0">
                          <a:solidFill>
                            <a:schemeClr val="bg1"/>
                          </a:solidFill>
                        </a:rPr>
                        <a:t>Enrollment</a:t>
                      </a:r>
                      <a:r>
                        <a:rPr lang="en-US" sz="1200" baseline="0" dirty="0" smtClean="0">
                          <a:solidFill>
                            <a:schemeClr val="bg1"/>
                          </a:solidFill>
                        </a:rPr>
                        <a:t> Count</a:t>
                      </a:r>
                      <a:endParaRPr lang="en-US" sz="1200" dirty="0">
                        <a:solidFill>
                          <a:schemeClr val="bg1"/>
                        </a:solidFill>
                      </a:endParaRPr>
                    </a:p>
                  </a:txBody>
                  <a:tcPr/>
                </a:tc>
                <a:tc>
                  <a:txBody>
                    <a:bodyPr/>
                    <a:lstStyle/>
                    <a:p>
                      <a:pPr algn="ctr"/>
                      <a:r>
                        <a:rPr lang="en-US" sz="1200" dirty="0" smtClean="0">
                          <a:solidFill>
                            <a:schemeClr val="bg1"/>
                          </a:solidFill>
                        </a:rPr>
                        <a:t>Increase/Decrease</a:t>
                      </a:r>
                      <a:r>
                        <a:rPr lang="en-US" sz="1200" baseline="0" dirty="0" smtClean="0">
                          <a:solidFill>
                            <a:schemeClr val="bg1"/>
                          </a:solidFill>
                        </a:rPr>
                        <a:t> from previous year</a:t>
                      </a:r>
                      <a:endParaRPr lang="en-US" sz="1200" dirty="0">
                        <a:solidFill>
                          <a:schemeClr val="bg1"/>
                        </a:solidFill>
                      </a:endParaRPr>
                    </a:p>
                  </a:txBody>
                  <a:tcPr/>
                </a:tc>
              </a:tr>
              <a:tr h="319458">
                <a:tc>
                  <a:txBody>
                    <a:bodyPr/>
                    <a:lstStyle/>
                    <a:p>
                      <a:pPr algn="ctr"/>
                      <a:r>
                        <a:rPr lang="en-US" sz="1200" dirty="0" smtClean="0"/>
                        <a:t>1987-88</a:t>
                      </a:r>
                    </a:p>
                  </a:txBody>
                  <a:tcPr/>
                </a:tc>
                <a:tc>
                  <a:txBody>
                    <a:bodyPr/>
                    <a:lstStyle/>
                    <a:p>
                      <a:pPr algn="ctr"/>
                      <a:r>
                        <a:rPr lang="en-US" sz="1200" b="1" dirty="0" smtClean="0"/>
                        <a:t>4509</a:t>
                      </a:r>
                    </a:p>
                  </a:txBody>
                  <a:tcPr/>
                </a:tc>
                <a:tc>
                  <a:txBody>
                    <a:bodyPr/>
                    <a:lstStyle/>
                    <a:p>
                      <a:pPr algn="ctr"/>
                      <a:r>
                        <a:rPr lang="en-US" sz="1200" dirty="0" smtClean="0"/>
                        <a:t>-128</a:t>
                      </a:r>
                      <a:endParaRPr lang="en-US" sz="1200" dirty="0"/>
                    </a:p>
                  </a:txBody>
                  <a:tcPr/>
                </a:tc>
                <a:tc>
                  <a:txBody>
                    <a:bodyPr/>
                    <a:lstStyle/>
                    <a:p>
                      <a:pPr algn="ctr"/>
                      <a:endParaRPr lang="en-US" sz="1200" dirty="0"/>
                    </a:p>
                  </a:txBody>
                  <a:tcPr/>
                </a:tc>
                <a:tc>
                  <a:txBody>
                    <a:bodyPr/>
                    <a:lstStyle/>
                    <a:p>
                      <a:pPr algn="ctr"/>
                      <a:r>
                        <a:rPr lang="en-US" sz="1200" dirty="0" smtClean="0"/>
                        <a:t>2000-01</a:t>
                      </a:r>
                      <a:endParaRPr lang="en-US" sz="1200" dirty="0"/>
                    </a:p>
                  </a:txBody>
                  <a:tcPr/>
                </a:tc>
                <a:tc>
                  <a:txBody>
                    <a:bodyPr/>
                    <a:lstStyle/>
                    <a:p>
                      <a:pPr algn="ctr"/>
                      <a:r>
                        <a:rPr lang="en-US" sz="1200" dirty="0" smtClean="0"/>
                        <a:t>4240</a:t>
                      </a:r>
                      <a:endParaRPr lang="en-US" sz="1200" dirty="0"/>
                    </a:p>
                  </a:txBody>
                  <a:tcPr/>
                </a:tc>
                <a:tc>
                  <a:txBody>
                    <a:bodyPr/>
                    <a:lstStyle/>
                    <a:p>
                      <a:pPr algn="ctr"/>
                      <a:r>
                        <a:rPr lang="en-US" sz="1200" dirty="0" smtClean="0"/>
                        <a:t>-47</a:t>
                      </a:r>
                      <a:endParaRPr lang="en-US" sz="1200" dirty="0"/>
                    </a:p>
                  </a:txBody>
                  <a:tcPr/>
                </a:tc>
              </a:tr>
              <a:tr h="319458">
                <a:tc>
                  <a:txBody>
                    <a:bodyPr/>
                    <a:lstStyle/>
                    <a:p>
                      <a:pPr algn="ctr"/>
                      <a:r>
                        <a:rPr lang="en-US" sz="1200" dirty="0" smtClean="0"/>
                        <a:t>1988-89</a:t>
                      </a:r>
                      <a:endParaRPr lang="en-US" sz="1200" dirty="0"/>
                    </a:p>
                  </a:txBody>
                  <a:tcPr/>
                </a:tc>
                <a:tc>
                  <a:txBody>
                    <a:bodyPr/>
                    <a:lstStyle/>
                    <a:p>
                      <a:pPr algn="ctr"/>
                      <a:r>
                        <a:rPr lang="en-US" sz="1200" dirty="0" smtClean="0"/>
                        <a:t>4383</a:t>
                      </a:r>
                      <a:endParaRPr lang="en-US" sz="1200" dirty="0"/>
                    </a:p>
                  </a:txBody>
                  <a:tcPr/>
                </a:tc>
                <a:tc>
                  <a:txBody>
                    <a:bodyPr/>
                    <a:lstStyle/>
                    <a:p>
                      <a:pPr algn="ctr"/>
                      <a:r>
                        <a:rPr lang="en-US" sz="1200" dirty="0" smtClean="0"/>
                        <a:t>-126</a:t>
                      </a:r>
                      <a:endParaRPr lang="en-US" sz="1200" dirty="0"/>
                    </a:p>
                  </a:txBody>
                  <a:tcPr/>
                </a:tc>
                <a:tc>
                  <a:txBody>
                    <a:bodyPr/>
                    <a:lstStyle/>
                    <a:p>
                      <a:pPr algn="ctr"/>
                      <a:endParaRPr lang="en-US" sz="1200"/>
                    </a:p>
                  </a:txBody>
                  <a:tcPr/>
                </a:tc>
                <a:tc>
                  <a:txBody>
                    <a:bodyPr/>
                    <a:lstStyle/>
                    <a:p>
                      <a:pPr algn="ctr"/>
                      <a:r>
                        <a:rPr lang="en-US" sz="1200" dirty="0" smtClean="0"/>
                        <a:t>2001-02</a:t>
                      </a:r>
                      <a:endParaRPr lang="en-US" sz="1200" dirty="0"/>
                    </a:p>
                  </a:txBody>
                  <a:tcPr/>
                </a:tc>
                <a:tc>
                  <a:txBody>
                    <a:bodyPr/>
                    <a:lstStyle/>
                    <a:p>
                      <a:pPr algn="ctr"/>
                      <a:r>
                        <a:rPr lang="en-US" sz="1200" dirty="0" smtClean="0"/>
                        <a:t>4157</a:t>
                      </a:r>
                      <a:endParaRPr lang="en-US" sz="1200" dirty="0"/>
                    </a:p>
                  </a:txBody>
                  <a:tcPr/>
                </a:tc>
                <a:tc>
                  <a:txBody>
                    <a:bodyPr/>
                    <a:lstStyle/>
                    <a:p>
                      <a:pPr algn="ctr"/>
                      <a:r>
                        <a:rPr lang="en-US" sz="1200" dirty="0" smtClean="0"/>
                        <a:t>-83</a:t>
                      </a:r>
                      <a:endParaRPr lang="en-US" sz="1200" dirty="0"/>
                    </a:p>
                  </a:txBody>
                  <a:tcPr/>
                </a:tc>
              </a:tr>
              <a:tr h="319458">
                <a:tc>
                  <a:txBody>
                    <a:bodyPr/>
                    <a:lstStyle/>
                    <a:p>
                      <a:pPr algn="ctr"/>
                      <a:r>
                        <a:rPr lang="en-US" sz="1200" dirty="0" smtClean="0"/>
                        <a:t>1989-90</a:t>
                      </a:r>
                      <a:endParaRPr lang="en-US" sz="1200" dirty="0"/>
                    </a:p>
                  </a:txBody>
                  <a:tcPr/>
                </a:tc>
                <a:tc>
                  <a:txBody>
                    <a:bodyPr/>
                    <a:lstStyle/>
                    <a:p>
                      <a:pPr algn="ctr"/>
                      <a:r>
                        <a:rPr lang="en-US" sz="1200" dirty="0" smtClean="0"/>
                        <a:t>4348</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r>
                        <a:rPr lang="en-US" sz="1200" dirty="0" smtClean="0"/>
                        <a:t>2002-03</a:t>
                      </a:r>
                      <a:endParaRPr lang="en-US" sz="1200" dirty="0"/>
                    </a:p>
                  </a:txBody>
                  <a:tcPr/>
                </a:tc>
                <a:tc>
                  <a:txBody>
                    <a:bodyPr/>
                    <a:lstStyle/>
                    <a:p>
                      <a:pPr algn="ctr"/>
                      <a:r>
                        <a:rPr lang="en-US" sz="1200" dirty="0" smtClean="0"/>
                        <a:t>4098</a:t>
                      </a:r>
                      <a:endParaRPr lang="en-US" sz="1200" dirty="0"/>
                    </a:p>
                  </a:txBody>
                  <a:tcPr/>
                </a:tc>
                <a:tc>
                  <a:txBody>
                    <a:bodyPr/>
                    <a:lstStyle/>
                    <a:p>
                      <a:pPr algn="ctr"/>
                      <a:r>
                        <a:rPr lang="en-US" sz="1200" dirty="0" smtClean="0"/>
                        <a:t>-59</a:t>
                      </a:r>
                      <a:endParaRPr lang="en-US" sz="1200" dirty="0"/>
                    </a:p>
                  </a:txBody>
                  <a:tcPr/>
                </a:tc>
              </a:tr>
              <a:tr h="319458">
                <a:tc>
                  <a:txBody>
                    <a:bodyPr/>
                    <a:lstStyle/>
                    <a:p>
                      <a:pPr algn="ctr"/>
                      <a:r>
                        <a:rPr lang="en-US" sz="1200" dirty="0" smtClean="0"/>
                        <a:t>1990-91</a:t>
                      </a:r>
                      <a:endParaRPr lang="en-US" sz="1200" dirty="0"/>
                    </a:p>
                  </a:txBody>
                  <a:tcPr/>
                </a:tc>
                <a:tc>
                  <a:txBody>
                    <a:bodyPr/>
                    <a:lstStyle/>
                    <a:p>
                      <a:pPr algn="ctr"/>
                      <a:r>
                        <a:rPr lang="en-US" sz="1200" dirty="0" smtClean="0"/>
                        <a:t>4280</a:t>
                      </a:r>
                      <a:endParaRPr lang="en-US" sz="1200" dirty="0"/>
                    </a:p>
                  </a:txBody>
                  <a:tcPr/>
                </a:tc>
                <a:tc>
                  <a:txBody>
                    <a:bodyPr/>
                    <a:lstStyle/>
                    <a:p>
                      <a:pPr algn="ctr"/>
                      <a:r>
                        <a:rPr lang="en-US" sz="1200" dirty="0" smtClean="0"/>
                        <a:t>-68</a:t>
                      </a:r>
                      <a:endParaRPr lang="en-US" sz="1200" dirty="0"/>
                    </a:p>
                  </a:txBody>
                  <a:tcPr/>
                </a:tc>
                <a:tc>
                  <a:txBody>
                    <a:bodyPr/>
                    <a:lstStyle/>
                    <a:p>
                      <a:pPr algn="ctr"/>
                      <a:endParaRPr lang="en-US" sz="1200"/>
                    </a:p>
                  </a:txBody>
                  <a:tcPr/>
                </a:tc>
                <a:tc>
                  <a:txBody>
                    <a:bodyPr/>
                    <a:lstStyle/>
                    <a:p>
                      <a:pPr algn="ctr"/>
                      <a:r>
                        <a:rPr lang="en-US" sz="1200" dirty="0" smtClean="0"/>
                        <a:t>2003-04</a:t>
                      </a:r>
                      <a:endParaRPr lang="en-US" sz="1200" dirty="0"/>
                    </a:p>
                  </a:txBody>
                  <a:tcPr/>
                </a:tc>
                <a:tc>
                  <a:txBody>
                    <a:bodyPr/>
                    <a:lstStyle/>
                    <a:p>
                      <a:pPr algn="ctr"/>
                      <a:r>
                        <a:rPr lang="en-US" sz="1200" dirty="0" smtClean="0"/>
                        <a:t>4027</a:t>
                      </a:r>
                      <a:endParaRPr lang="en-US" sz="1200" dirty="0"/>
                    </a:p>
                  </a:txBody>
                  <a:tcPr/>
                </a:tc>
                <a:tc>
                  <a:txBody>
                    <a:bodyPr/>
                    <a:lstStyle/>
                    <a:p>
                      <a:pPr algn="ctr"/>
                      <a:r>
                        <a:rPr lang="en-US" sz="1200" dirty="0" smtClean="0"/>
                        <a:t>-71</a:t>
                      </a:r>
                      <a:endParaRPr lang="en-US" sz="1200" dirty="0"/>
                    </a:p>
                  </a:txBody>
                  <a:tcPr/>
                </a:tc>
              </a:tr>
              <a:tr h="319458">
                <a:tc>
                  <a:txBody>
                    <a:bodyPr/>
                    <a:lstStyle/>
                    <a:p>
                      <a:pPr algn="ctr"/>
                      <a:r>
                        <a:rPr lang="en-US" sz="1200" dirty="0" smtClean="0"/>
                        <a:t>1991-92</a:t>
                      </a:r>
                      <a:endParaRPr lang="en-US" sz="1200" dirty="0"/>
                    </a:p>
                  </a:txBody>
                  <a:tcPr/>
                </a:tc>
                <a:tc>
                  <a:txBody>
                    <a:bodyPr/>
                    <a:lstStyle/>
                    <a:p>
                      <a:pPr algn="ctr"/>
                      <a:r>
                        <a:rPr lang="en-US" sz="1200" dirty="0" smtClean="0"/>
                        <a:t>4318</a:t>
                      </a:r>
                      <a:endParaRPr lang="en-US" sz="1200" dirty="0"/>
                    </a:p>
                  </a:txBody>
                  <a:tcPr/>
                </a:tc>
                <a:tc>
                  <a:txBody>
                    <a:bodyPr/>
                    <a:lstStyle/>
                    <a:p>
                      <a:pPr algn="ctr"/>
                      <a:r>
                        <a:rPr lang="en-US" sz="1200" dirty="0" smtClean="0"/>
                        <a:t>+38</a:t>
                      </a:r>
                      <a:endParaRPr lang="en-US" sz="1200" dirty="0"/>
                    </a:p>
                  </a:txBody>
                  <a:tcPr/>
                </a:tc>
                <a:tc>
                  <a:txBody>
                    <a:bodyPr/>
                    <a:lstStyle/>
                    <a:p>
                      <a:pPr algn="ctr"/>
                      <a:endParaRPr lang="en-US" sz="1200" dirty="0"/>
                    </a:p>
                  </a:txBody>
                  <a:tcPr/>
                </a:tc>
                <a:tc>
                  <a:txBody>
                    <a:bodyPr/>
                    <a:lstStyle/>
                    <a:p>
                      <a:pPr algn="ctr"/>
                      <a:r>
                        <a:rPr lang="en-US" sz="1200" dirty="0" smtClean="0"/>
                        <a:t>2004-05</a:t>
                      </a:r>
                      <a:endParaRPr lang="en-US" sz="1200" dirty="0"/>
                    </a:p>
                  </a:txBody>
                  <a:tcPr/>
                </a:tc>
                <a:tc>
                  <a:txBody>
                    <a:bodyPr/>
                    <a:lstStyle/>
                    <a:p>
                      <a:pPr algn="ctr"/>
                      <a:r>
                        <a:rPr lang="en-US" sz="1200" dirty="0" smtClean="0"/>
                        <a:t>3912</a:t>
                      </a:r>
                      <a:endParaRPr lang="en-US" sz="1200" dirty="0"/>
                    </a:p>
                  </a:txBody>
                  <a:tcPr/>
                </a:tc>
                <a:tc>
                  <a:txBody>
                    <a:bodyPr/>
                    <a:lstStyle/>
                    <a:p>
                      <a:pPr algn="ctr"/>
                      <a:r>
                        <a:rPr lang="en-US" sz="1200" dirty="0" smtClean="0"/>
                        <a:t>-115</a:t>
                      </a:r>
                      <a:endParaRPr lang="en-US" sz="1200" dirty="0"/>
                    </a:p>
                  </a:txBody>
                  <a:tcPr/>
                </a:tc>
              </a:tr>
              <a:tr h="319458">
                <a:tc>
                  <a:txBody>
                    <a:bodyPr/>
                    <a:lstStyle/>
                    <a:p>
                      <a:pPr algn="ctr"/>
                      <a:r>
                        <a:rPr lang="en-US" sz="1200" dirty="0" smtClean="0"/>
                        <a:t>1992-93</a:t>
                      </a:r>
                      <a:endParaRPr lang="en-US" sz="1200" dirty="0"/>
                    </a:p>
                  </a:txBody>
                  <a:tcPr/>
                </a:tc>
                <a:tc>
                  <a:txBody>
                    <a:bodyPr/>
                    <a:lstStyle/>
                    <a:p>
                      <a:pPr algn="ctr"/>
                      <a:r>
                        <a:rPr lang="en-US" sz="1200" dirty="0" smtClean="0"/>
                        <a:t>4235</a:t>
                      </a:r>
                      <a:endParaRPr lang="en-US" sz="1200" dirty="0"/>
                    </a:p>
                  </a:txBody>
                  <a:tcPr/>
                </a:tc>
                <a:tc>
                  <a:txBody>
                    <a:bodyPr/>
                    <a:lstStyle/>
                    <a:p>
                      <a:pPr algn="ctr"/>
                      <a:r>
                        <a:rPr lang="en-US" sz="1200" dirty="0" smtClean="0"/>
                        <a:t>+83</a:t>
                      </a:r>
                      <a:endParaRPr lang="en-US" sz="1200" dirty="0"/>
                    </a:p>
                  </a:txBody>
                  <a:tcPr/>
                </a:tc>
                <a:tc>
                  <a:txBody>
                    <a:bodyPr/>
                    <a:lstStyle/>
                    <a:p>
                      <a:pPr algn="ctr"/>
                      <a:endParaRPr lang="en-US" sz="1200"/>
                    </a:p>
                  </a:txBody>
                  <a:tcPr/>
                </a:tc>
                <a:tc>
                  <a:txBody>
                    <a:bodyPr/>
                    <a:lstStyle/>
                    <a:p>
                      <a:pPr algn="ctr"/>
                      <a:r>
                        <a:rPr lang="en-US" sz="1200" dirty="0" smtClean="0"/>
                        <a:t>2005-06</a:t>
                      </a:r>
                      <a:endParaRPr lang="en-US" sz="1200" dirty="0"/>
                    </a:p>
                  </a:txBody>
                  <a:tcPr/>
                </a:tc>
                <a:tc>
                  <a:txBody>
                    <a:bodyPr/>
                    <a:lstStyle/>
                    <a:p>
                      <a:pPr algn="ctr"/>
                      <a:r>
                        <a:rPr lang="en-US" sz="1200" dirty="0" smtClean="0"/>
                        <a:t>3924</a:t>
                      </a:r>
                      <a:endParaRPr lang="en-US" sz="1200" dirty="0"/>
                    </a:p>
                  </a:txBody>
                  <a:tcPr/>
                </a:tc>
                <a:tc>
                  <a:txBody>
                    <a:bodyPr/>
                    <a:lstStyle/>
                    <a:p>
                      <a:pPr algn="ctr"/>
                      <a:r>
                        <a:rPr lang="en-US" sz="1200" dirty="0" smtClean="0"/>
                        <a:t>+12</a:t>
                      </a:r>
                      <a:endParaRPr lang="en-US" sz="1200" dirty="0"/>
                    </a:p>
                  </a:txBody>
                  <a:tcPr/>
                </a:tc>
              </a:tr>
              <a:tr h="319458">
                <a:tc>
                  <a:txBody>
                    <a:bodyPr/>
                    <a:lstStyle/>
                    <a:p>
                      <a:pPr algn="ctr"/>
                      <a:r>
                        <a:rPr lang="en-US" sz="1200" dirty="0" smtClean="0"/>
                        <a:t>1993-94</a:t>
                      </a:r>
                      <a:endParaRPr lang="en-US" sz="1200" dirty="0"/>
                    </a:p>
                  </a:txBody>
                  <a:tcPr/>
                </a:tc>
                <a:tc>
                  <a:txBody>
                    <a:bodyPr/>
                    <a:lstStyle/>
                    <a:p>
                      <a:pPr algn="ctr"/>
                      <a:r>
                        <a:rPr lang="en-US" sz="1200" dirty="0" smtClean="0"/>
                        <a:t>4269</a:t>
                      </a:r>
                      <a:endParaRPr lang="en-US" sz="1200" dirty="0"/>
                    </a:p>
                  </a:txBody>
                  <a:tcPr/>
                </a:tc>
                <a:tc>
                  <a:txBody>
                    <a:bodyPr/>
                    <a:lstStyle/>
                    <a:p>
                      <a:pPr algn="ctr"/>
                      <a:r>
                        <a:rPr lang="en-US" sz="1200" dirty="0" smtClean="0"/>
                        <a:t>+34</a:t>
                      </a:r>
                      <a:endParaRPr lang="en-US" sz="1200" dirty="0"/>
                    </a:p>
                  </a:txBody>
                  <a:tcPr/>
                </a:tc>
                <a:tc>
                  <a:txBody>
                    <a:bodyPr/>
                    <a:lstStyle/>
                    <a:p>
                      <a:pPr algn="ctr"/>
                      <a:endParaRPr lang="en-US" sz="1200"/>
                    </a:p>
                  </a:txBody>
                  <a:tcPr/>
                </a:tc>
                <a:tc>
                  <a:txBody>
                    <a:bodyPr/>
                    <a:lstStyle/>
                    <a:p>
                      <a:pPr algn="ctr"/>
                      <a:r>
                        <a:rPr lang="en-US" sz="1200" dirty="0" smtClean="0"/>
                        <a:t>2006-07</a:t>
                      </a:r>
                      <a:endParaRPr lang="en-US" sz="1200" dirty="0"/>
                    </a:p>
                  </a:txBody>
                  <a:tcPr/>
                </a:tc>
                <a:tc>
                  <a:txBody>
                    <a:bodyPr/>
                    <a:lstStyle/>
                    <a:p>
                      <a:pPr algn="ctr"/>
                      <a:r>
                        <a:rPr lang="en-US" sz="1200" dirty="0" smtClean="0"/>
                        <a:t>3821</a:t>
                      </a:r>
                      <a:endParaRPr lang="en-US" sz="1200" dirty="0"/>
                    </a:p>
                  </a:txBody>
                  <a:tcPr/>
                </a:tc>
                <a:tc>
                  <a:txBody>
                    <a:bodyPr/>
                    <a:lstStyle/>
                    <a:p>
                      <a:pPr algn="ctr"/>
                      <a:r>
                        <a:rPr lang="en-US" sz="1200" dirty="0" smtClean="0"/>
                        <a:t>-103</a:t>
                      </a:r>
                      <a:endParaRPr lang="en-US" sz="1200" dirty="0"/>
                    </a:p>
                  </a:txBody>
                  <a:tcPr/>
                </a:tc>
              </a:tr>
              <a:tr h="319458">
                <a:tc>
                  <a:txBody>
                    <a:bodyPr/>
                    <a:lstStyle/>
                    <a:p>
                      <a:pPr algn="ctr"/>
                      <a:r>
                        <a:rPr lang="en-US" sz="1200" dirty="0" smtClean="0"/>
                        <a:t>1994-95</a:t>
                      </a:r>
                      <a:endParaRPr lang="en-US" sz="1200" dirty="0"/>
                    </a:p>
                  </a:txBody>
                  <a:tcPr/>
                </a:tc>
                <a:tc>
                  <a:txBody>
                    <a:bodyPr/>
                    <a:lstStyle/>
                    <a:p>
                      <a:pPr algn="ctr"/>
                      <a:r>
                        <a:rPr lang="en-US" sz="1200" dirty="0" smtClean="0"/>
                        <a:t>4368</a:t>
                      </a:r>
                      <a:endParaRPr lang="en-US" sz="1200" dirty="0"/>
                    </a:p>
                  </a:txBody>
                  <a:tcPr/>
                </a:tc>
                <a:tc>
                  <a:txBody>
                    <a:bodyPr/>
                    <a:lstStyle/>
                    <a:p>
                      <a:pPr algn="ctr"/>
                      <a:r>
                        <a:rPr lang="en-US" sz="1200" dirty="0" smtClean="0"/>
                        <a:t>+99</a:t>
                      </a:r>
                      <a:endParaRPr lang="en-US" sz="1200" dirty="0"/>
                    </a:p>
                  </a:txBody>
                  <a:tcPr/>
                </a:tc>
                <a:tc>
                  <a:txBody>
                    <a:bodyPr/>
                    <a:lstStyle/>
                    <a:p>
                      <a:pPr algn="ctr"/>
                      <a:endParaRPr lang="en-US" sz="1200" dirty="0"/>
                    </a:p>
                  </a:txBody>
                  <a:tcPr/>
                </a:tc>
                <a:tc>
                  <a:txBody>
                    <a:bodyPr/>
                    <a:lstStyle/>
                    <a:p>
                      <a:pPr algn="ctr"/>
                      <a:r>
                        <a:rPr lang="en-US" sz="1200" dirty="0" smtClean="0"/>
                        <a:t>2007-08</a:t>
                      </a:r>
                      <a:endParaRPr lang="en-US" sz="1200" dirty="0"/>
                    </a:p>
                  </a:txBody>
                  <a:tcPr/>
                </a:tc>
                <a:tc>
                  <a:txBody>
                    <a:bodyPr/>
                    <a:lstStyle/>
                    <a:p>
                      <a:pPr algn="ctr"/>
                      <a:r>
                        <a:rPr lang="en-US" sz="1200" dirty="0" smtClean="0"/>
                        <a:t>3811</a:t>
                      </a:r>
                      <a:endParaRPr lang="en-US" sz="1200" dirty="0"/>
                    </a:p>
                  </a:txBody>
                  <a:tcPr/>
                </a:tc>
                <a:tc>
                  <a:txBody>
                    <a:bodyPr/>
                    <a:lstStyle/>
                    <a:p>
                      <a:pPr algn="ctr"/>
                      <a:r>
                        <a:rPr lang="en-US" sz="1200" dirty="0" smtClean="0"/>
                        <a:t>-10</a:t>
                      </a:r>
                      <a:endParaRPr lang="en-US" sz="1200" dirty="0"/>
                    </a:p>
                  </a:txBody>
                  <a:tcPr/>
                </a:tc>
              </a:tr>
              <a:tr h="319458">
                <a:tc>
                  <a:txBody>
                    <a:bodyPr/>
                    <a:lstStyle/>
                    <a:p>
                      <a:pPr algn="ctr"/>
                      <a:r>
                        <a:rPr lang="en-US" sz="1200" dirty="0" smtClean="0"/>
                        <a:t>1995-96</a:t>
                      </a:r>
                      <a:endParaRPr lang="en-US" sz="1200" dirty="0"/>
                    </a:p>
                  </a:txBody>
                  <a:tcPr/>
                </a:tc>
                <a:tc>
                  <a:txBody>
                    <a:bodyPr/>
                    <a:lstStyle/>
                    <a:p>
                      <a:pPr algn="ctr"/>
                      <a:r>
                        <a:rPr lang="en-US" sz="1200" dirty="0" smtClean="0"/>
                        <a:t>4270</a:t>
                      </a:r>
                      <a:endParaRPr lang="en-US" sz="1200" dirty="0"/>
                    </a:p>
                  </a:txBody>
                  <a:tcPr/>
                </a:tc>
                <a:tc>
                  <a:txBody>
                    <a:bodyPr/>
                    <a:lstStyle/>
                    <a:p>
                      <a:pPr algn="ctr"/>
                      <a:r>
                        <a:rPr lang="en-US" sz="1200" dirty="0" smtClean="0"/>
                        <a:t>-99</a:t>
                      </a:r>
                      <a:endParaRPr lang="en-US" sz="1200" dirty="0"/>
                    </a:p>
                  </a:txBody>
                  <a:tcPr/>
                </a:tc>
                <a:tc>
                  <a:txBody>
                    <a:bodyPr/>
                    <a:lstStyle/>
                    <a:p>
                      <a:pPr algn="ctr"/>
                      <a:endParaRPr lang="en-US" sz="1200"/>
                    </a:p>
                  </a:txBody>
                  <a:tcPr/>
                </a:tc>
                <a:tc>
                  <a:txBody>
                    <a:bodyPr/>
                    <a:lstStyle/>
                    <a:p>
                      <a:pPr algn="ctr"/>
                      <a:r>
                        <a:rPr lang="en-US" sz="1200" dirty="0" smtClean="0"/>
                        <a:t>2008-09</a:t>
                      </a:r>
                      <a:endParaRPr lang="en-US" sz="1200" dirty="0"/>
                    </a:p>
                  </a:txBody>
                  <a:tcPr/>
                </a:tc>
                <a:tc>
                  <a:txBody>
                    <a:bodyPr/>
                    <a:lstStyle/>
                    <a:p>
                      <a:pPr algn="ctr"/>
                      <a:r>
                        <a:rPr lang="en-US" sz="1200" dirty="0" smtClean="0"/>
                        <a:t>3763</a:t>
                      </a:r>
                      <a:endParaRPr lang="en-US" sz="1200" dirty="0"/>
                    </a:p>
                  </a:txBody>
                  <a:tcPr/>
                </a:tc>
                <a:tc>
                  <a:txBody>
                    <a:bodyPr/>
                    <a:lstStyle/>
                    <a:p>
                      <a:pPr algn="ctr"/>
                      <a:r>
                        <a:rPr lang="en-US" sz="1200" dirty="0" smtClean="0"/>
                        <a:t>-48</a:t>
                      </a:r>
                      <a:endParaRPr lang="en-US" sz="1200" dirty="0"/>
                    </a:p>
                  </a:txBody>
                  <a:tcPr/>
                </a:tc>
              </a:tr>
              <a:tr h="319458">
                <a:tc>
                  <a:txBody>
                    <a:bodyPr/>
                    <a:lstStyle/>
                    <a:p>
                      <a:pPr algn="ctr"/>
                      <a:r>
                        <a:rPr lang="en-US" sz="1200" dirty="0" smtClean="0"/>
                        <a:t>1996-97</a:t>
                      </a:r>
                      <a:endParaRPr lang="en-US" sz="1200" dirty="0"/>
                    </a:p>
                  </a:txBody>
                  <a:tcPr/>
                </a:tc>
                <a:tc>
                  <a:txBody>
                    <a:bodyPr/>
                    <a:lstStyle/>
                    <a:p>
                      <a:pPr algn="ctr"/>
                      <a:r>
                        <a:rPr lang="en-US" sz="1200" dirty="0" smtClean="0"/>
                        <a:t>4296</a:t>
                      </a:r>
                      <a:endParaRPr lang="en-US" sz="1200" dirty="0"/>
                    </a:p>
                  </a:txBody>
                  <a:tcPr/>
                </a:tc>
                <a:tc>
                  <a:txBody>
                    <a:bodyPr/>
                    <a:lstStyle/>
                    <a:p>
                      <a:pPr algn="ctr"/>
                      <a:r>
                        <a:rPr lang="en-US" sz="1200" dirty="0" smtClean="0"/>
                        <a:t>+26</a:t>
                      </a:r>
                      <a:endParaRPr lang="en-US" sz="1200" dirty="0"/>
                    </a:p>
                  </a:txBody>
                  <a:tcPr/>
                </a:tc>
                <a:tc>
                  <a:txBody>
                    <a:bodyPr/>
                    <a:lstStyle/>
                    <a:p>
                      <a:pPr algn="ctr"/>
                      <a:endParaRPr lang="en-US" sz="1200"/>
                    </a:p>
                  </a:txBody>
                  <a:tcPr/>
                </a:tc>
                <a:tc>
                  <a:txBody>
                    <a:bodyPr/>
                    <a:lstStyle/>
                    <a:p>
                      <a:pPr algn="ctr"/>
                      <a:r>
                        <a:rPr lang="en-US" sz="1200" dirty="0" smtClean="0"/>
                        <a:t>2009-10</a:t>
                      </a:r>
                      <a:endParaRPr lang="en-US" sz="1200" dirty="0"/>
                    </a:p>
                  </a:txBody>
                  <a:tcPr/>
                </a:tc>
                <a:tc>
                  <a:txBody>
                    <a:bodyPr/>
                    <a:lstStyle/>
                    <a:p>
                      <a:pPr algn="ctr"/>
                      <a:r>
                        <a:rPr lang="en-US" sz="1200" dirty="0" smtClean="0"/>
                        <a:t>3585</a:t>
                      </a:r>
                      <a:endParaRPr lang="en-US" sz="1200" dirty="0"/>
                    </a:p>
                  </a:txBody>
                  <a:tcPr/>
                </a:tc>
                <a:tc>
                  <a:txBody>
                    <a:bodyPr/>
                    <a:lstStyle/>
                    <a:p>
                      <a:pPr algn="ctr"/>
                      <a:r>
                        <a:rPr lang="en-US" sz="1200" dirty="0" smtClean="0"/>
                        <a:t>-178</a:t>
                      </a:r>
                      <a:endParaRPr lang="en-US" sz="1200" dirty="0"/>
                    </a:p>
                  </a:txBody>
                  <a:tcPr/>
                </a:tc>
              </a:tr>
              <a:tr h="319458">
                <a:tc>
                  <a:txBody>
                    <a:bodyPr/>
                    <a:lstStyle/>
                    <a:p>
                      <a:pPr algn="ctr"/>
                      <a:r>
                        <a:rPr lang="en-US" sz="1200" dirty="0" smtClean="0"/>
                        <a:t>1997-98</a:t>
                      </a:r>
                      <a:endParaRPr lang="en-US" sz="1200" dirty="0"/>
                    </a:p>
                  </a:txBody>
                  <a:tcPr/>
                </a:tc>
                <a:tc>
                  <a:txBody>
                    <a:bodyPr/>
                    <a:lstStyle/>
                    <a:p>
                      <a:pPr algn="ctr"/>
                      <a:r>
                        <a:rPr lang="en-US" sz="1200" dirty="0" smtClean="0"/>
                        <a:t>4319</a:t>
                      </a:r>
                      <a:endParaRPr lang="en-US" sz="1200" dirty="0"/>
                    </a:p>
                  </a:txBody>
                  <a:tcPr/>
                </a:tc>
                <a:tc>
                  <a:txBody>
                    <a:bodyPr/>
                    <a:lstStyle/>
                    <a:p>
                      <a:pPr algn="ctr"/>
                      <a:r>
                        <a:rPr lang="en-US" sz="1200" dirty="0" smtClean="0"/>
                        <a:t>+23</a:t>
                      </a:r>
                      <a:endParaRPr lang="en-US" sz="1200" dirty="0"/>
                    </a:p>
                  </a:txBody>
                  <a:tcPr/>
                </a:tc>
                <a:tc>
                  <a:txBody>
                    <a:bodyPr/>
                    <a:lstStyle/>
                    <a:p>
                      <a:pPr algn="ctr"/>
                      <a:endParaRPr lang="en-US" sz="1200"/>
                    </a:p>
                  </a:txBody>
                  <a:tcPr/>
                </a:tc>
                <a:tc>
                  <a:txBody>
                    <a:bodyPr/>
                    <a:lstStyle/>
                    <a:p>
                      <a:pPr algn="ctr"/>
                      <a:r>
                        <a:rPr lang="en-US" sz="1200" dirty="0" smtClean="0"/>
                        <a:t>2010-11</a:t>
                      </a:r>
                      <a:endParaRPr lang="en-US" sz="1200" dirty="0"/>
                    </a:p>
                  </a:txBody>
                  <a:tcPr/>
                </a:tc>
                <a:tc>
                  <a:txBody>
                    <a:bodyPr/>
                    <a:lstStyle/>
                    <a:p>
                      <a:pPr algn="ctr"/>
                      <a:r>
                        <a:rPr lang="en-US" sz="1200" dirty="0" smtClean="0"/>
                        <a:t>3591</a:t>
                      </a:r>
                      <a:endParaRPr lang="en-US" sz="1200" dirty="0"/>
                    </a:p>
                  </a:txBody>
                  <a:tcPr/>
                </a:tc>
                <a:tc>
                  <a:txBody>
                    <a:bodyPr/>
                    <a:lstStyle/>
                    <a:p>
                      <a:pPr algn="ctr"/>
                      <a:r>
                        <a:rPr lang="en-US" sz="1200" dirty="0" smtClean="0"/>
                        <a:t>+6</a:t>
                      </a:r>
                      <a:endParaRPr lang="en-US" sz="1200" dirty="0"/>
                    </a:p>
                  </a:txBody>
                  <a:tcPr/>
                </a:tc>
              </a:tr>
              <a:tr h="319458">
                <a:tc>
                  <a:txBody>
                    <a:bodyPr/>
                    <a:lstStyle/>
                    <a:p>
                      <a:pPr algn="ctr"/>
                      <a:r>
                        <a:rPr lang="en-US" sz="1200" dirty="0" smtClean="0"/>
                        <a:t>1998-99</a:t>
                      </a:r>
                      <a:endParaRPr lang="en-US" sz="1200" dirty="0"/>
                    </a:p>
                  </a:txBody>
                  <a:tcPr/>
                </a:tc>
                <a:tc>
                  <a:txBody>
                    <a:bodyPr/>
                    <a:lstStyle/>
                    <a:p>
                      <a:pPr algn="ctr"/>
                      <a:r>
                        <a:rPr lang="en-US" sz="1200" dirty="0" smtClean="0"/>
                        <a:t>4284</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r>
                        <a:rPr lang="en-US" sz="1200" dirty="0" smtClean="0"/>
                        <a:t>2011-12</a:t>
                      </a:r>
                      <a:endParaRPr lang="en-US" sz="1200" dirty="0"/>
                    </a:p>
                  </a:txBody>
                  <a:tcPr/>
                </a:tc>
                <a:tc>
                  <a:txBody>
                    <a:bodyPr/>
                    <a:lstStyle/>
                    <a:p>
                      <a:pPr algn="ctr"/>
                      <a:r>
                        <a:rPr lang="en-US" sz="1200" dirty="0" smtClean="0"/>
                        <a:t>3561</a:t>
                      </a:r>
                      <a:endParaRPr lang="en-US" sz="1200" dirty="0"/>
                    </a:p>
                  </a:txBody>
                  <a:tcPr/>
                </a:tc>
                <a:tc>
                  <a:txBody>
                    <a:bodyPr/>
                    <a:lstStyle/>
                    <a:p>
                      <a:pPr algn="ctr"/>
                      <a:r>
                        <a:rPr lang="en-US" sz="1200" dirty="0" smtClean="0"/>
                        <a:t>-30</a:t>
                      </a:r>
                      <a:endParaRPr lang="en-US" sz="1200" dirty="0"/>
                    </a:p>
                  </a:txBody>
                  <a:tcPr/>
                </a:tc>
              </a:tr>
              <a:tr h="319458">
                <a:tc>
                  <a:txBody>
                    <a:bodyPr/>
                    <a:lstStyle/>
                    <a:p>
                      <a:pPr algn="ctr"/>
                      <a:r>
                        <a:rPr lang="en-US" sz="1200" dirty="0" smtClean="0"/>
                        <a:t>1999-00</a:t>
                      </a:r>
                      <a:endParaRPr lang="en-US" sz="1200" dirty="0"/>
                    </a:p>
                  </a:txBody>
                  <a:tcPr/>
                </a:tc>
                <a:tc>
                  <a:txBody>
                    <a:bodyPr/>
                    <a:lstStyle/>
                    <a:p>
                      <a:pPr algn="ctr"/>
                      <a:r>
                        <a:rPr lang="en-US" sz="1200" dirty="0" smtClean="0"/>
                        <a:t>4287</a:t>
                      </a:r>
                      <a:endParaRPr lang="en-US" sz="1200" dirty="0"/>
                    </a:p>
                  </a:txBody>
                  <a:tcPr/>
                </a:tc>
                <a:tc>
                  <a:txBody>
                    <a:bodyPr/>
                    <a:lstStyle/>
                    <a:p>
                      <a:pPr algn="ctr"/>
                      <a:r>
                        <a:rPr lang="en-US" sz="1200" dirty="0" smtClean="0"/>
                        <a:t>+3</a:t>
                      </a:r>
                      <a:endParaRPr lang="en-US" sz="1200" dirty="0"/>
                    </a:p>
                  </a:txBody>
                  <a:tcPr/>
                </a:tc>
                <a:tc>
                  <a:txBody>
                    <a:bodyPr/>
                    <a:lstStyle/>
                    <a:p>
                      <a:pPr algn="ctr"/>
                      <a:endParaRPr lang="en-US" sz="1200"/>
                    </a:p>
                  </a:txBody>
                  <a:tcPr/>
                </a:tc>
                <a:tc>
                  <a:txBody>
                    <a:bodyPr/>
                    <a:lstStyle/>
                    <a:p>
                      <a:pPr algn="ctr"/>
                      <a:r>
                        <a:rPr lang="en-US" sz="1200" dirty="0" smtClean="0"/>
                        <a:t>2012-13</a:t>
                      </a:r>
                      <a:endParaRPr lang="en-US" sz="1200" dirty="0"/>
                    </a:p>
                  </a:txBody>
                  <a:tcPr/>
                </a:tc>
                <a:tc>
                  <a:txBody>
                    <a:bodyPr/>
                    <a:lstStyle/>
                    <a:p>
                      <a:pPr algn="ctr"/>
                      <a:r>
                        <a:rPr lang="en-US" sz="1200" dirty="0" smtClean="0"/>
                        <a:t>3438</a:t>
                      </a:r>
                      <a:endParaRPr lang="en-US" sz="1200" dirty="0"/>
                    </a:p>
                  </a:txBody>
                  <a:tcPr/>
                </a:tc>
                <a:tc>
                  <a:txBody>
                    <a:bodyPr/>
                    <a:lstStyle/>
                    <a:p>
                      <a:pPr algn="ctr"/>
                      <a:r>
                        <a:rPr lang="en-US" sz="1200" dirty="0" smtClean="0"/>
                        <a:t>-123</a:t>
                      </a:r>
                      <a:endParaRPr lang="en-US" sz="1200" dirty="0"/>
                    </a:p>
                  </a:txBody>
                  <a:tcPr/>
                </a:tc>
              </a:tr>
              <a:tr h="319458">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2013-14</a:t>
                      </a:r>
                      <a:endParaRPr lang="en-US" sz="1200" dirty="0"/>
                    </a:p>
                  </a:txBody>
                  <a:tcPr/>
                </a:tc>
                <a:tc>
                  <a:txBody>
                    <a:bodyPr/>
                    <a:lstStyle/>
                    <a:p>
                      <a:pPr algn="ctr"/>
                      <a:r>
                        <a:rPr lang="en-US" sz="1200" dirty="0" smtClean="0"/>
                        <a:t>3413</a:t>
                      </a:r>
                      <a:endParaRPr lang="en-US" sz="1200" dirty="0"/>
                    </a:p>
                  </a:txBody>
                  <a:tcPr/>
                </a:tc>
                <a:tc>
                  <a:txBody>
                    <a:bodyPr/>
                    <a:lstStyle/>
                    <a:p>
                      <a:pPr algn="ctr"/>
                      <a:r>
                        <a:rPr lang="en-US" sz="1200" dirty="0" smtClean="0"/>
                        <a:t>-25</a:t>
                      </a:r>
                      <a:endParaRPr lang="en-US" sz="1200" dirty="0"/>
                    </a:p>
                  </a:txBody>
                  <a:tcPr/>
                </a:tc>
              </a:tr>
              <a:tr h="319458">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2014-15</a:t>
                      </a:r>
                      <a:endParaRPr lang="en-US" sz="1200" dirty="0"/>
                    </a:p>
                  </a:txBody>
                  <a:tcPr/>
                </a:tc>
                <a:tc>
                  <a:txBody>
                    <a:bodyPr/>
                    <a:lstStyle/>
                    <a:p>
                      <a:pPr algn="ctr"/>
                      <a:r>
                        <a:rPr lang="en-US" sz="1200" b="1" dirty="0" smtClean="0"/>
                        <a:t>3352</a:t>
                      </a:r>
                      <a:endParaRPr lang="en-US" sz="1200" b="1" dirty="0"/>
                    </a:p>
                  </a:txBody>
                  <a:tcPr/>
                </a:tc>
                <a:tc>
                  <a:txBody>
                    <a:bodyPr/>
                    <a:lstStyle/>
                    <a:p>
                      <a:pPr algn="ctr"/>
                      <a:r>
                        <a:rPr lang="en-US" sz="1200" dirty="0" smtClean="0"/>
                        <a:t>-61</a:t>
                      </a:r>
                      <a:endParaRPr lang="en-US" sz="1200" dirty="0"/>
                    </a:p>
                  </a:txBody>
                  <a:tcPr/>
                </a:tc>
              </a:tr>
              <a:tr h="319458">
                <a:tc>
                  <a:txBody>
                    <a:bodyPr/>
                    <a:lstStyle/>
                    <a:p>
                      <a:endParaRPr lang="en-US" sz="1200" dirty="0"/>
                    </a:p>
                  </a:txBody>
                  <a:tcPr/>
                </a:tc>
                <a:tc>
                  <a:txBody>
                    <a:bodyPr/>
                    <a:lstStyle/>
                    <a:p>
                      <a:endParaRPr lang="en-US" sz="1200" dirty="0"/>
                    </a:p>
                  </a:txBody>
                  <a:tcPr/>
                </a:tc>
                <a:tc gridSpan="3">
                  <a:txBody>
                    <a:bodyPr/>
                    <a:lstStyle/>
                    <a:p>
                      <a:pPr algn="ctr"/>
                      <a:r>
                        <a:rPr lang="en-US" sz="1600" b="1" dirty="0" smtClean="0">
                          <a:solidFill>
                            <a:srgbClr val="FF0000"/>
                          </a:solidFill>
                        </a:rPr>
                        <a:t>TOTAL DECREASE</a:t>
                      </a:r>
                      <a:r>
                        <a:rPr lang="en-US" sz="1600" b="1" baseline="0" dirty="0" smtClean="0">
                          <a:solidFill>
                            <a:srgbClr val="FF0000"/>
                          </a:solidFill>
                        </a:rPr>
                        <a:t> </a:t>
                      </a:r>
                      <a:r>
                        <a:rPr lang="en-US" sz="1600" b="1" dirty="0" smtClean="0">
                          <a:solidFill>
                            <a:srgbClr val="FF0000"/>
                          </a:solidFill>
                        </a:rPr>
                        <a:t>FROM 1988-2014 = 1,157</a:t>
                      </a:r>
                      <a:endParaRPr lang="en-US" sz="1600" b="1" dirty="0">
                        <a:solidFill>
                          <a:srgbClr val="FF0000"/>
                        </a:solidFill>
                      </a:endParaRPr>
                    </a:p>
                  </a:txBody>
                  <a:tcPr/>
                </a:tc>
                <a:tc hMerge="1">
                  <a:txBody>
                    <a:bodyPr/>
                    <a:lstStyle/>
                    <a:p>
                      <a:endParaRPr lang="en-US" sz="1200"/>
                    </a:p>
                  </a:txBody>
                  <a:tcPr/>
                </a:tc>
                <a:tc hMerge="1">
                  <a:txBody>
                    <a:bodyPr/>
                    <a:lstStyle/>
                    <a:p>
                      <a:endParaRPr lang="en-US" sz="1200" dirty="0"/>
                    </a:p>
                  </a:txBody>
                  <a:tcPr/>
                </a:tc>
                <a:tc>
                  <a:txBody>
                    <a:bodyPr/>
                    <a:lstStyle/>
                    <a:p>
                      <a:endParaRPr lang="en-US" sz="1200"/>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139118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LOW Enrollment TREND</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981654507"/>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G_LtrsOnly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10" y="5649520"/>
            <a:ext cx="1075489" cy="1208480"/>
          </a:xfrm>
          <a:prstGeom prst="rect">
            <a:avLst/>
          </a:prstGeom>
        </p:spPr>
      </p:pic>
    </p:spTree>
    <p:extLst>
      <p:ext uri="{BB962C8B-B14F-4D97-AF65-F5344CB8AC3E}">
        <p14:creationId xmlns:p14="http://schemas.microsoft.com/office/powerpoint/2010/main" val="1305534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pPr algn="ctr"/>
            <a:r>
              <a:rPr lang="en-US" dirty="0" smtClean="0"/>
              <a:t>Building Utilization</a:t>
            </a:r>
            <a:endParaRPr lang="en-US" dirty="0"/>
          </a:p>
        </p:txBody>
      </p:sp>
      <p:sp>
        <p:nvSpPr>
          <p:cNvPr id="3" name="Content Placeholder 2"/>
          <p:cNvSpPr>
            <a:spLocks noGrp="1"/>
          </p:cNvSpPr>
          <p:nvPr>
            <p:ph sz="quarter" idx="13"/>
          </p:nvPr>
        </p:nvSpPr>
        <p:spPr>
          <a:xfrm>
            <a:off x="609600" y="1500583"/>
            <a:ext cx="7924800" cy="4114800"/>
          </a:xfrm>
        </p:spPr>
        <p:txBody>
          <a:bodyPr/>
          <a:lstStyle/>
          <a:p>
            <a:r>
              <a:rPr lang="en-US" dirty="0" smtClean="0"/>
              <a:t>A.L. Wilson was constructed in 2008 and is a LEED Certified “Green” building. It is currently only 55% utilized.</a:t>
            </a:r>
          </a:p>
          <a:p>
            <a:endParaRPr lang="en-US" dirty="0" smtClean="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pic>
        <p:nvPicPr>
          <p:cNvPr id="5" name="Picture 4" descr="DSC_115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1199" y="2278736"/>
            <a:ext cx="5018318" cy="3336647"/>
          </a:xfrm>
          <a:prstGeom prst="rect">
            <a:avLst/>
          </a:prstGeom>
        </p:spPr>
      </p:pic>
    </p:spTree>
    <p:extLst>
      <p:ext uri="{BB962C8B-B14F-4D97-AF65-F5344CB8AC3E}">
        <p14:creationId xmlns:p14="http://schemas.microsoft.com/office/powerpoint/2010/main" val="37137079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46435"/>
          </a:xfrm>
        </p:spPr>
        <p:txBody>
          <a:bodyPr/>
          <a:lstStyle/>
          <a:p>
            <a:pPr algn="ctr"/>
            <a:r>
              <a:rPr lang="en-US" dirty="0" smtClean="0"/>
              <a:t>Building Under-Utilization</a:t>
            </a:r>
            <a:endParaRPr lang="en-US" dirty="0"/>
          </a:p>
        </p:txBody>
      </p:sp>
      <p:sp>
        <p:nvSpPr>
          <p:cNvPr id="3" name="Content Placeholder 2"/>
          <p:cNvSpPr>
            <a:spLocks noGrp="1"/>
          </p:cNvSpPr>
          <p:nvPr>
            <p:ph sz="quarter" idx="13"/>
          </p:nvPr>
        </p:nvSpPr>
        <p:spPr>
          <a:xfrm>
            <a:off x="609600" y="1205952"/>
            <a:ext cx="7924800" cy="4297362"/>
          </a:xfrm>
        </p:spPr>
        <p:txBody>
          <a:bodyPr/>
          <a:lstStyle/>
          <a:p>
            <a:r>
              <a:rPr lang="en-US" dirty="0" smtClean="0"/>
              <a:t>D. </a:t>
            </a:r>
            <a:r>
              <a:rPr lang="en-US" dirty="0" err="1" smtClean="0"/>
              <a:t>Ferd</a:t>
            </a:r>
            <a:r>
              <a:rPr lang="en-US" dirty="0" smtClean="0"/>
              <a:t> </a:t>
            </a:r>
            <a:r>
              <a:rPr lang="en-US" dirty="0" err="1" smtClean="0"/>
              <a:t>Swaney</a:t>
            </a:r>
            <a:r>
              <a:rPr lang="en-US" dirty="0" smtClean="0"/>
              <a:t> Elementary is currently only being 66% utilized.</a:t>
            </a:r>
          </a:p>
          <a:p>
            <a:r>
              <a:rPr lang="en-US" dirty="0" smtClean="0"/>
              <a:t>Approximate annual cost of building usage - </a:t>
            </a:r>
            <a:r>
              <a:rPr lang="en-US" dirty="0" smtClean="0">
                <a:solidFill>
                  <a:srgbClr val="FF0000"/>
                </a:solidFill>
              </a:rPr>
              <a:t>$2,000,000.00</a:t>
            </a:r>
          </a:p>
          <a:p>
            <a:pPr marL="0" indent="0">
              <a:buNone/>
            </a:pPr>
            <a:endParaRPr lang="en-US" dirty="0" smtClean="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pic>
        <p:nvPicPr>
          <p:cNvPr id="6" name="Picture 5" descr="DSC_11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614" y="2143707"/>
            <a:ext cx="5371224" cy="3571293"/>
          </a:xfrm>
          <a:prstGeom prst="rect">
            <a:avLst/>
          </a:prstGeom>
        </p:spPr>
      </p:pic>
    </p:spTree>
    <p:extLst>
      <p:ext uri="{BB962C8B-B14F-4D97-AF65-F5344CB8AC3E}">
        <p14:creationId xmlns:p14="http://schemas.microsoft.com/office/powerpoint/2010/main" val="2079362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037"/>
            <a:ext cx="7924800" cy="1143000"/>
          </a:xfrm>
        </p:spPr>
        <p:txBody>
          <a:bodyPr/>
          <a:lstStyle/>
          <a:p>
            <a:pPr algn="ctr"/>
            <a:r>
              <a:rPr lang="en-US" dirty="0" smtClean="0"/>
              <a:t>Looking ahead - Transportation</a:t>
            </a:r>
            <a:endParaRPr lang="en-US" dirty="0"/>
          </a:p>
        </p:txBody>
      </p:sp>
      <p:sp>
        <p:nvSpPr>
          <p:cNvPr id="3" name="Content Placeholder 2"/>
          <p:cNvSpPr>
            <a:spLocks noGrp="1"/>
          </p:cNvSpPr>
          <p:nvPr>
            <p:ph sz="quarter" idx="13"/>
          </p:nvPr>
        </p:nvSpPr>
        <p:spPr>
          <a:xfrm>
            <a:off x="609600" y="771257"/>
            <a:ext cx="7924800" cy="5168400"/>
          </a:xfrm>
        </p:spPr>
        <p:txBody>
          <a:bodyPr>
            <a:normAutofit fontScale="85000" lnSpcReduction="20000"/>
          </a:bodyPr>
          <a:lstStyle/>
          <a:p>
            <a:pPr marL="0" indent="0">
              <a:buNone/>
            </a:pPr>
            <a:r>
              <a:rPr lang="en-US" b="1" u="sng" dirty="0"/>
              <a:t>D. FERD SWANEY TO GEORGE PLAVA</a:t>
            </a:r>
            <a:endParaRPr lang="en-US" u="sng" dirty="0"/>
          </a:p>
          <a:p>
            <a:pPr marL="0" indent="0">
              <a:buNone/>
            </a:pPr>
            <a:r>
              <a:rPr lang="en-US" b="1" dirty="0"/>
              <a:t> </a:t>
            </a:r>
            <a:endParaRPr lang="en-US" dirty="0"/>
          </a:p>
          <a:p>
            <a:pPr lvl="0"/>
            <a:r>
              <a:rPr lang="en-US" dirty="0"/>
              <a:t>Students living along Walnut Hill Road from Oven Road to Strickland Estates will attend George </a:t>
            </a:r>
            <a:r>
              <a:rPr lang="en-US" dirty="0" err="1"/>
              <a:t>Plava</a:t>
            </a:r>
            <a:r>
              <a:rPr lang="en-US" dirty="0"/>
              <a:t> Elementary School</a:t>
            </a:r>
            <a:r>
              <a:rPr lang="en-US" dirty="0" smtClean="0"/>
              <a:t>.</a:t>
            </a:r>
            <a:endParaRPr lang="en-US" dirty="0"/>
          </a:p>
          <a:p>
            <a:pPr lvl="0"/>
            <a:r>
              <a:rPr lang="en-US" dirty="0"/>
              <a:t>This includes Continental 3, Hays, and Amend.  The border will extend to the intersection of Ball Diamond Road and Amend Road by Walnut Hill Church</a:t>
            </a:r>
            <a:r>
              <a:rPr lang="en-US" dirty="0" smtClean="0"/>
              <a:t>.</a:t>
            </a:r>
            <a:r>
              <a:rPr lang="en-US" b="1" dirty="0"/>
              <a:t> </a:t>
            </a:r>
            <a:endParaRPr lang="en-US" dirty="0"/>
          </a:p>
          <a:p>
            <a:pPr lvl="0"/>
            <a:r>
              <a:rPr lang="en-US" dirty="0"/>
              <a:t>Students living along York Run Road from the Walnut Hill Road intersection to York Run Road </a:t>
            </a:r>
            <a:r>
              <a:rPr lang="en-US" dirty="0" smtClean="0"/>
              <a:t>at </a:t>
            </a:r>
            <a:r>
              <a:rPr lang="en-US" dirty="0"/>
              <a:t>Hope Road will also attend George </a:t>
            </a:r>
            <a:r>
              <a:rPr lang="en-US" dirty="0" err="1"/>
              <a:t>Plava</a:t>
            </a:r>
            <a:r>
              <a:rPr lang="en-US" dirty="0"/>
              <a:t> Elementary School.</a:t>
            </a:r>
          </a:p>
          <a:p>
            <a:pPr marL="0" indent="0">
              <a:buNone/>
            </a:pPr>
            <a:r>
              <a:rPr lang="en-US" dirty="0"/>
              <a:t> </a:t>
            </a:r>
          </a:p>
          <a:p>
            <a:pPr marL="0" indent="0">
              <a:buNone/>
            </a:pPr>
            <a:r>
              <a:rPr lang="en-US" b="1" u="sng" dirty="0" smtClean="0"/>
              <a:t>D. </a:t>
            </a:r>
            <a:r>
              <a:rPr lang="en-US" b="1" u="sng" dirty="0"/>
              <a:t>FERD SWANEY TO SMITHFIELD ELEMENTARY</a:t>
            </a:r>
            <a:endParaRPr lang="en-US" u="sng" dirty="0"/>
          </a:p>
          <a:p>
            <a:pPr marL="0" indent="0">
              <a:buNone/>
            </a:pPr>
            <a:r>
              <a:rPr lang="en-US" dirty="0"/>
              <a:t>	</a:t>
            </a:r>
          </a:p>
          <a:p>
            <a:pPr lvl="0"/>
            <a:r>
              <a:rPr lang="en-US" dirty="0"/>
              <a:t>Students living along Fox Hollow Road </a:t>
            </a:r>
            <a:r>
              <a:rPr lang="en-US" dirty="0" smtClean="0"/>
              <a:t>at Liberty </a:t>
            </a:r>
            <a:r>
              <a:rPr lang="en-US" dirty="0"/>
              <a:t>Street intersection to Jackie Franks Road </a:t>
            </a:r>
            <a:r>
              <a:rPr lang="en-US" dirty="0" smtClean="0"/>
              <a:t>at </a:t>
            </a:r>
            <a:r>
              <a:rPr lang="en-US" dirty="0" err="1" smtClean="0"/>
              <a:t>Haydentown</a:t>
            </a:r>
            <a:r>
              <a:rPr lang="en-US" dirty="0" smtClean="0"/>
              <a:t> </a:t>
            </a:r>
            <a:r>
              <a:rPr lang="en-US" dirty="0"/>
              <a:t>Hill Road intersection will attend Smithfield Elementary School</a:t>
            </a:r>
            <a:r>
              <a:rPr lang="en-US" dirty="0" smtClean="0"/>
              <a:t>.</a:t>
            </a:r>
            <a:endParaRPr lang="en-US" dirty="0"/>
          </a:p>
          <a:p>
            <a:pPr lvl="0"/>
            <a:r>
              <a:rPr lang="en-US" dirty="0"/>
              <a:t>Smithfield </a:t>
            </a:r>
            <a:r>
              <a:rPr lang="en-US" dirty="0" err="1"/>
              <a:t>Elementary’s</a:t>
            </a:r>
            <a:r>
              <a:rPr lang="en-US" dirty="0"/>
              <a:t> border will extend to </a:t>
            </a:r>
            <a:r>
              <a:rPr lang="en-US" dirty="0" err="1"/>
              <a:t>Haydentown</a:t>
            </a:r>
            <a:r>
              <a:rPr lang="en-US" dirty="0"/>
              <a:t> Hall Road </a:t>
            </a:r>
            <a:r>
              <a:rPr lang="en-US" dirty="0" smtClean="0"/>
              <a:t>at </a:t>
            </a:r>
            <a:r>
              <a:rPr lang="en-US" dirty="0"/>
              <a:t>857 intersection</a:t>
            </a:r>
            <a:r>
              <a:rPr lang="en-US" dirty="0" smtClean="0"/>
              <a:t>.</a:t>
            </a:r>
            <a:endParaRPr lang="en-US" dirty="0"/>
          </a:p>
          <a:p>
            <a:pPr lvl="0"/>
            <a:r>
              <a:rPr lang="en-US" dirty="0"/>
              <a:t>Students living along </a:t>
            </a:r>
            <a:r>
              <a:rPr lang="en-US" dirty="0" err="1"/>
              <a:t>Mudpike</a:t>
            </a:r>
            <a:r>
              <a:rPr lang="en-US" dirty="0"/>
              <a:t> Road to Miller Road will attend Smithfield Elementary School</a:t>
            </a:r>
            <a:r>
              <a:rPr lang="en-US" dirty="0" smtClean="0"/>
              <a:t>.</a:t>
            </a:r>
            <a:r>
              <a:rPr lang="en-US" dirty="0"/>
              <a:t> </a:t>
            </a:r>
          </a:p>
          <a:p>
            <a:pPr lvl="0"/>
            <a:r>
              <a:rPr lang="en-US" dirty="0"/>
              <a:t>Students living along 119 from Big Six Road into Smithfield will attend Smithfield Elementary School</a:t>
            </a:r>
            <a:r>
              <a:rPr lang="en-US" dirty="0" smtClean="0"/>
              <a:t>.</a:t>
            </a:r>
          </a:p>
          <a:p>
            <a:pPr lvl="0"/>
            <a:endParaRPr lang="en-US" dirty="0"/>
          </a:p>
          <a:p>
            <a:pPr marL="0" lvl="0" indent="0">
              <a:buNone/>
            </a:pPr>
            <a:r>
              <a:rPr lang="en-US" b="1" u="sng" dirty="0" smtClean="0"/>
              <a:t>D. FERD SWANEY TO A.L. WILSON</a:t>
            </a:r>
          </a:p>
          <a:p>
            <a:pPr marL="0" indent="0">
              <a:buNone/>
            </a:pPr>
            <a:r>
              <a:rPr lang="en-US" dirty="0"/>
              <a:t>All other students that live in the current D. </a:t>
            </a:r>
            <a:r>
              <a:rPr lang="en-US" dirty="0" err="1"/>
              <a:t>Ferd</a:t>
            </a:r>
            <a:r>
              <a:rPr lang="en-US" dirty="0"/>
              <a:t> </a:t>
            </a:r>
            <a:r>
              <a:rPr lang="en-US" dirty="0" err="1"/>
              <a:t>Swaney</a:t>
            </a:r>
            <a:r>
              <a:rPr lang="en-US" dirty="0"/>
              <a:t> attendance area will attend </a:t>
            </a:r>
            <a:r>
              <a:rPr lang="en-US" b="1" dirty="0" smtClean="0"/>
              <a:t>A.L. Wilson</a:t>
            </a:r>
            <a:endParaRPr lang="en-US" dirty="0"/>
          </a:p>
          <a:p>
            <a:pPr marL="0" lvl="0" indent="0">
              <a:buNone/>
            </a:pPr>
            <a:endParaRPr lang="en-US" b="1" u="sng" dirty="0"/>
          </a:p>
          <a:p>
            <a:pPr marL="0" indent="0">
              <a:buNone/>
            </a:pPr>
            <a:endParaRPr lang="en-US"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14071572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 - Transportation</a:t>
            </a:r>
            <a:endParaRPr lang="en-US" dirty="0"/>
          </a:p>
        </p:txBody>
      </p:sp>
      <p:sp>
        <p:nvSpPr>
          <p:cNvPr id="3" name="Content Placeholder 2"/>
          <p:cNvSpPr>
            <a:spLocks noGrp="1"/>
          </p:cNvSpPr>
          <p:nvPr>
            <p:ph sz="quarter" idx="13"/>
          </p:nvPr>
        </p:nvSpPr>
        <p:spPr/>
        <p:txBody>
          <a:bodyPr/>
          <a:lstStyle/>
          <a:p>
            <a:pPr lvl="0"/>
            <a:endParaRPr lang="en-US" dirty="0" smtClean="0"/>
          </a:p>
          <a:p>
            <a:pPr lvl="0"/>
            <a:r>
              <a:rPr lang="en-US" dirty="0" smtClean="0"/>
              <a:t>Students </a:t>
            </a:r>
            <a:r>
              <a:rPr lang="en-US" dirty="0"/>
              <a:t>living along Smithfield </a:t>
            </a:r>
            <a:r>
              <a:rPr lang="en-US" dirty="0" smtClean="0"/>
              <a:t>High House </a:t>
            </a:r>
            <a:r>
              <a:rPr lang="en-US" dirty="0"/>
              <a:t>Road to Fan Hollow Road will attend </a:t>
            </a:r>
            <a:r>
              <a:rPr lang="en-US" b="1" dirty="0"/>
              <a:t>Smithfield Elementary </a:t>
            </a:r>
            <a:r>
              <a:rPr lang="en-US" b="1" dirty="0" smtClean="0"/>
              <a:t>School</a:t>
            </a:r>
            <a:r>
              <a:rPr lang="en-US" dirty="0" smtClean="0"/>
              <a:t>. </a:t>
            </a:r>
            <a:r>
              <a:rPr lang="en-US" i="1" dirty="0" smtClean="0"/>
              <a:t>This </a:t>
            </a:r>
            <a:r>
              <a:rPr lang="en-US" i="1" dirty="0"/>
              <a:t>will include students living along Gilmore Road</a:t>
            </a:r>
            <a:r>
              <a:rPr lang="en-US" i="1" dirty="0" smtClean="0"/>
              <a:t>.</a:t>
            </a:r>
            <a:br>
              <a:rPr lang="en-US" i="1" dirty="0" smtClean="0"/>
            </a:br>
            <a:r>
              <a:rPr lang="en-US" i="1" dirty="0" smtClean="0"/>
              <a:t/>
            </a:r>
            <a:br>
              <a:rPr lang="en-US" i="1" dirty="0" smtClean="0"/>
            </a:br>
            <a:endParaRPr lang="en-US" i="1" dirty="0" smtClean="0"/>
          </a:p>
          <a:p>
            <a:pPr lvl="0"/>
            <a:r>
              <a:rPr lang="en-US" dirty="0"/>
              <a:t>Students living along Sleepy Hollow Road to the intersection </a:t>
            </a:r>
            <a:r>
              <a:rPr lang="en-US" dirty="0" smtClean="0"/>
              <a:t>at </a:t>
            </a:r>
            <a:r>
              <a:rPr lang="en-US" dirty="0"/>
              <a:t>Township Drive will attend </a:t>
            </a:r>
            <a:r>
              <a:rPr lang="en-US" b="1" dirty="0"/>
              <a:t>Smithfield Elementary School</a:t>
            </a:r>
            <a:r>
              <a:rPr lang="en-US" b="1" dirty="0" smtClean="0"/>
              <a:t>.</a:t>
            </a:r>
            <a:br>
              <a:rPr lang="en-US" b="1" dirty="0" smtClean="0"/>
            </a:br>
            <a:r>
              <a:rPr lang="en-US" b="1" dirty="0" smtClean="0"/>
              <a:t/>
            </a:r>
            <a:br>
              <a:rPr lang="en-US" b="1" dirty="0" smtClean="0"/>
            </a:br>
            <a:endParaRPr lang="en-US" dirty="0"/>
          </a:p>
          <a:p>
            <a:pPr marL="0" indent="0">
              <a:buNone/>
            </a:pPr>
            <a:endParaRPr lang="en-US"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30104755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 - Transportation</a:t>
            </a:r>
            <a:endParaRPr lang="en-US" dirty="0"/>
          </a:p>
        </p:txBody>
      </p:sp>
      <p:sp>
        <p:nvSpPr>
          <p:cNvPr id="3" name="Content Placeholder 2"/>
          <p:cNvSpPr>
            <a:spLocks noGrp="1"/>
          </p:cNvSpPr>
          <p:nvPr>
            <p:ph sz="quarter" idx="13"/>
          </p:nvPr>
        </p:nvSpPr>
        <p:spPr>
          <a:xfrm>
            <a:off x="609600" y="1600200"/>
            <a:ext cx="7110272" cy="4114800"/>
          </a:xfrm>
        </p:spPr>
        <p:txBody>
          <a:bodyPr>
            <a:normAutofit fontScale="85000" lnSpcReduction="10000"/>
          </a:bodyPr>
          <a:lstStyle/>
          <a:p>
            <a:r>
              <a:rPr lang="en-US" dirty="0"/>
              <a:t>Oven Road to George </a:t>
            </a:r>
            <a:r>
              <a:rPr lang="en-US" dirty="0" err="1"/>
              <a:t>Plava</a:t>
            </a:r>
            <a:r>
              <a:rPr lang="en-US" dirty="0"/>
              <a:t>				</a:t>
            </a:r>
            <a:r>
              <a:rPr lang="en-US" dirty="0" smtClean="0"/>
              <a:t>7.1 </a:t>
            </a:r>
            <a:r>
              <a:rPr lang="en-US" dirty="0"/>
              <a:t>miles</a:t>
            </a:r>
          </a:p>
          <a:p>
            <a:r>
              <a:rPr lang="en-US" dirty="0"/>
              <a:t>Strickland Estates to George </a:t>
            </a:r>
            <a:r>
              <a:rPr lang="en-US" dirty="0" err="1"/>
              <a:t>Plava</a:t>
            </a:r>
            <a:r>
              <a:rPr lang="en-US" dirty="0"/>
              <a:t>				</a:t>
            </a:r>
            <a:r>
              <a:rPr lang="en-US" dirty="0" smtClean="0"/>
              <a:t>5.2 </a:t>
            </a:r>
            <a:r>
              <a:rPr lang="en-US" dirty="0"/>
              <a:t>miles</a:t>
            </a:r>
          </a:p>
          <a:p>
            <a:r>
              <a:rPr lang="en-US" dirty="0"/>
              <a:t>Hope Road to George </a:t>
            </a:r>
            <a:r>
              <a:rPr lang="en-US" dirty="0" err="1"/>
              <a:t>Plava</a:t>
            </a:r>
            <a:r>
              <a:rPr lang="en-US" dirty="0"/>
              <a:t>				</a:t>
            </a:r>
            <a:r>
              <a:rPr lang="en-US" dirty="0" smtClean="0"/>
              <a:t>5.6 </a:t>
            </a:r>
            <a:r>
              <a:rPr lang="en-US" dirty="0"/>
              <a:t>miles</a:t>
            </a:r>
          </a:p>
          <a:p>
            <a:r>
              <a:rPr lang="en-US" dirty="0"/>
              <a:t>Hope Road </a:t>
            </a:r>
            <a:r>
              <a:rPr lang="en-US" dirty="0" smtClean="0"/>
              <a:t>at Walnut </a:t>
            </a:r>
            <a:r>
              <a:rPr lang="en-US" dirty="0"/>
              <a:t>Hill Rd to George </a:t>
            </a:r>
            <a:r>
              <a:rPr lang="en-US" dirty="0" err="1"/>
              <a:t>Plava</a:t>
            </a:r>
            <a:r>
              <a:rPr lang="en-US" dirty="0"/>
              <a:t>			</a:t>
            </a:r>
            <a:r>
              <a:rPr lang="en-US" dirty="0" smtClean="0"/>
              <a:t>6.2 </a:t>
            </a:r>
            <a:r>
              <a:rPr lang="en-US" dirty="0"/>
              <a:t>miles</a:t>
            </a:r>
          </a:p>
          <a:p>
            <a:r>
              <a:rPr lang="en-US" dirty="0"/>
              <a:t>Ball Diamond Road </a:t>
            </a:r>
            <a:r>
              <a:rPr lang="en-US" dirty="0" smtClean="0"/>
              <a:t>at Walnut </a:t>
            </a:r>
            <a:r>
              <a:rPr lang="en-US" dirty="0"/>
              <a:t>Hill Rd to George </a:t>
            </a:r>
            <a:r>
              <a:rPr lang="en-US" dirty="0" err="1" smtClean="0"/>
              <a:t>Plava</a:t>
            </a:r>
            <a:r>
              <a:rPr lang="en-US" dirty="0"/>
              <a:t>		6.8 miles</a:t>
            </a:r>
          </a:p>
          <a:p>
            <a:r>
              <a:rPr lang="en-US" dirty="0"/>
              <a:t>Center Road </a:t>
            </a:r>
            <a:r>
              <a:rPr lang="en-US" dirty="0" smtClean="0"/>
              <a:t>at Walnut </a:t>
            </a:r>
            <a:r>
              <a:rPr lang="en-US" dirty="0"/>
              <a:t>Hill Rd (</a:t>
            </a:r>
            <a:r>
              <a:rPr lang="en-US" dirty="0" err="1"/>
              <a:t>Jarret</a:t>
            </a:r>
            <a:r>
              <a:rPr lang="en-US" dirty="0"/>
              <a:t>) to George </a:t>
            </a:r>
            <a:r>
              <a:rPr lang="en-US" dirty="0" err="1" smtClean="0"/>
              <a:t>Plava</a:t>
            </a:r>
            <a:r>
              <a:rPr lang="en-US" dirty="0"/>
              <a:t>		5.8 miles</a:t>
            </a:r>
          </a:p>
          <a:p>
            <a:r>
              <a:rPr lang="en-US" dirty="0"/>
              <a:t>Walnut Hill Road </a:t>
            </a:r>
            <a:r>
              <a:rPr lang="en-US" dirty="0" smtClean="0"/>
              <a:t>at Oven </a:t>
            </a:r>
            <a:r>
              <a:rPr lang="en-US" dirty="0"/>
              <a:t>Rd to Walnut Hill </a:t>
            </a:r>
            <a:r>
              <a:rPr lang="en-US" dirty="0" smtClean="0"/>
              <a:t>Rd at Sunshine </a:t>
            </a:r>
            <a:r>
              <a:rPr lang="en-US" dirty="0"/>
              <a:t>Hollow </a:t>
            </a:r>
            <a:r>
              <a:rPr lang="en-US" dirty="0" smtClean="0"/>
              <a:t>Road	2.1 </a:t>
            </a:r>
            <a:r>
              <a:rPr lang="en-US" dirty="0"/>
              <a:t>miles</a:t>
            </a:r>
          </a:p>
          <a:p>
            <a:pPr marL="0" indent="0">
              <a:buNone/>
            </a:pPr>
            <a:r>
              <a:rPr lang="en-US" b="1" i="1" dirty="0"/>
              <a:t>Extended George </a:t>
            </a:r>
            <a:r>
              <a:rPr lang="en-US" b="1" i="1" dirty="0" err="1"/>
              <a:t>Plava’s</a:t>
            </a:r>
            <a:r>
              <a:rPr lang="en-US" b="1" i="1" dirty="0"/>
              <a:t> border by 2.1 miles in the direction at Walnut</a:t>
            </a:r>
          </a:p>
          <a:p>
            <a:pPr marL="0" indent="0">
              <a:buNone/>
            </a:pPr>
            <a:r>
              <a:rPr lang="en-US" b="1" i="1" dirty="0"/>
              <a:t>Hill Road </a:t>
            </a:r>
            <a:r>
              <a:rPr lang="en-US" b="1" i="1" dirty="0" smtClean="0"/>
              <a:t>at </a:t>
            </a:r>
            <a:r>
              <a:rPr lang="en-US" b="1" i="1" dirty="0"/>
              <a:t>Oven </a:t>
            </a:r>
            <a:r>
              <a:rPr lang="en-US" b="1" i="1" dirty="0" smtClean="0"/>
              <a:t>Road</a:t>
            </a:r>
          </a:p>
          <a:p>
            <a:pPr marL="0" indent="0">
              <a:buNone/>
            </a:pPr>
            <a:r>
              <a:rPr lang="en-US" dirty="0" smtClean="0"/>
              <a:t> </a:t>
            </a:r>
          </a:p>
          <a:p>
            <a:r>
              <a:rPr lang="en-US" dirty="0" smtClean="0"/>
              <a:t>Amend</a:t>
            </a:r>
            <a:r>
              <a:rPr lang="en-US" dirty="0"/>
              <a:t>/Collier Road </a:t>
            </a:r>
            <a:r>
              <a:rPr lang="en-US" dirty="0" smtClean="0"/>
              <a:t>at Ball </a:t>
            </a:r>
            <a:r>
              <a:rPr lang="en-US" dirty="0"/>
              <a:t>Diamond Road to George </a:t>
            </a:r>
            <a:r>
              <a:rPr lang="en-US" dirty="0" err="1"/>
              <a:t>Plava</a:t>
            </a:r>
            <a:r>
              <a:rPr lang="en-US" dirty="0"/>
              <a:t>		</a:t>
            </a:r>
            <a:r>
              <a:rPr lang="en-US" dirty="0" smtClean="0"/>
              <a:t>6.1 miles</a:t>
            </a:r>
            <a:endParaRPr lang="en-US" dirty="0"/>
          </a:p>
          <a:p>
            <a:r>
              <a:rPr lang="en-US" dirty="0"/>
              <a:t>Amend/Collier Road </a:t>
            </a:r>
            <a:r>
              <a:rPr lang="en-US" dirty="0" smtClean="0"/>
              <a:t>at Walnut </a:t>
            </a:r>
            <a:r>
              <a:rPr lang="en-US" dirty="0"/>
              <a:t>Hill Road to George </a:t>
            </a:r>
            <a:r>
              <a:rPr lang="en-US" dirty="0" err="1" smtClean="0"/>
              <a:t>Plava</a:t>
            </a:r>
            <a:r>
              <a:rPr lang="en-US" dirty="0"/>
              <a:t>		5.2 miles</a:t>
            </a:r>
          </a:p>
          <a:p>
            <a:pPr marL="0" indent="0">
              <a:buNone/>
            </a:pPr>
            <a:endParaRPr lang="en-US"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24034336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 - Transportation</a:t>
            </a:r>
            <a:endParaRPr lang="en-US" dirty="0"/>
          </a:p>
        </p:txBody>
      </p:sp>
      <p:sp>
        <p:nvSpPr>
          <p:cNvPr id="3" name="Content Placeholder 2"/>
          <p:cNvSpPr>
            <a:spLocks noGrp="1"/>
          </p:cNvSpPr>
          <p:nvPr>
            <p:ph sz="quarter" idx="13"/>
          </p:nvPr>
        </p:nvSpPr>
        <p:spPr>
          <a:xfrm>
            <a:off x="609600" y="1600200"/>
            <a:ext cx="7110271" cy="4114800"/>
          </a:xfrm>
        </p:spPr>
        <p:txBody>
          <a:bodyPr>
            <a:normAutofit fontScale="70000" lnSpcReduction="20000"/>
          </a:bodyPr>
          <a:lstStyle/>
          <a:p>
            <a:r>
              <a:rPr lang="en-US" dirty="0"/>
              <a:t>Fan Hollow Road to Smithfield Elementary				</a:t>
            </a:r>
            <a:r>
              <a:rPr lang="en-US" dirty="0" smtClean="0"/>
              <a:t>2.6 miles</a:t>
            </a:r>
            <a:endParaRPr lang="en-US" dirty="0"/>
          </a:p>
          <a:p>
            <a:r>
              <a:rPr lang="en-US" dirty="0"/>
              <a:t>Gilmore Road to Smithfield Elementary			</a:t>
            </a:r>
            <a:r>
              <a:rPr lang="en-US" dirty="0" smtClean="0"/>
              <a:t>	</a:t>
            </a:r>
            <a:r>
              <a:rPr lang="en-US" dirty="0"/>
              <a:t>	</a:t>
            </a:r>
            <a:r>
              <a:rPr lang="en-US" dirty="0" smtClean="0"/>
              <a:t>2.3 miles</a:t>
            </a:r>
            <a:endParaRPr lang="en-US" dirty="0"/>
          </a:p>
          <a:p>
            <a:r>
              <a:rPr lang="en-US" dirty="0"/>
              <a:t>Big Six Road </a:t>
            </a:r>
            <a:r>
              <a:rPr lang="en-US" dirty="0" smtClean="0"/>
              <a:t>at Morgantown </a:t>
            </a:r>
            <a:r>
              <a:rPr lang="en-US" dirty="0"/>
              <a:t>Road (119) to Smithfield Elementary		</a:t>
            </a:r>
            <a:r>
              <a:rPr lang="en-US" dirty="0" smtClean="0"/>
              <a:t>	2.0 miles</a:t>
            </a:r>
            <a:endParaRPr lang="en-US" dirty="0"/>
          </a:p>
          <a:p>
            <a:r>
              <a:rPr lang="en-US" dirty="0" err="1"/>
              <a:t>Mudpike</a:t>
            </a:r>
            <a:r>
              <a:rPr lang="en-US" dirty="0"/>
              <a:t> Road </a:t>
            </a:r>
            <a:r>
              <a:rPr lang="en-US" dirty="0" smtClean="0"/>
              <a:t>at Miller </a:t>
            </a:r>
            <a:r>
              <a:rPr lang="en-US" dirty="0"/>
              <a:t>Road to Smithfield Elementary			</a:t>
            </a:r>
            <a:r>
              <a:rPr lang="en-US" dirty="0" smtClean="0"/>
              <a:t>	3.5 miles</a:t>
            </a:r>
            <a:endParaRPr lang="en-US" dirty="0"/>
          </a:p>
          <a:p>
            <a:r>
              <a:rPr lang="en-US" dirty="0" err="1"/>
              <a:t>Haydentown</a:t>
            </a:r>
            <a:r>
              <a:rPr lang="en-US" dirty="0"/>
              <a:t> Hill Road </a:t>
            </a:r>
            <a:r>
              <a:rPr lang="en-US" dirty="0" smtClean="0"/>
              <a:t>at 857 </a:t>
            </a:r>
            <a:r>
              <a:rPr lang="en-US" dirty="0"/>
              <a:t>to Smithfield Elementary			</a:t>
            </a:r>
            <a:r>
              <a:rPr lang="en-US" dirty="0" smtClean="0"/>
              <a:t>	2.4 miles</a:t>
            </a:r>
            <a:endParaRPr lang="en-US" dirty="0"/>
          </a:p>
          <a:p>
            <a:r>
              <a:rPr lang="en-US" dirty="0"/>
              <a:t>Sleepy Hollow Road </a:t>
            </a:r>
            <a:r>
              <a:rPr lang="en-US" dirty="0" smtClean="0"/>
              <a:t>at Township </a:t>
            </a:r>
            <a:r>
              <a:rPr lang="en-US" dirty="0"/>
              <a:t>Drive to Smithfield Elementary		</a:t>
            </a:r>
            <a:r>
              <a:rPr lang="en-US" dirty="0" smtClean="0"/>
              <a:t>	2.9 miles</a:t>
            </a:r>
            <a:endParaRPr lang="en-US" dirty="0"/>
          </a:p>
          <a:p>
            <a:r>
              <a:rPr lang="en-US" dirty="0"/>
              <a:t>Fox Hollow Road </a:t>
            </a:r>
            <a:r>
              <a:rPr lang="en-US" dirty="0" smtClean="0"/>
              <a:t>at Liberty </a:t>
            </a:r>
            <a:r>
              <a:rPr lang="en-US" dirty="0"/>
              <a:t>Street to </a:t>
            </a:r>
            <a:r>
              <a:rPr lang="en-US" dirty="0" err="1"/>
              <a:t>Haydentown</a:t>
            </a:r>
            <a:r>
              <a:rPr lang="en-US" dirty="0"/>
              <a:t> Hill </a:t>
            </a:r>
            <a:r>
              <a:rPr lang="en-US" dirty="0" smtClean="0"/>
              <a:t>Road at 857</a:t>
            </a:r>
            <a:r>
              <a:rPr lang="en-US" dirty="0"/>
              <a:t>		</a:t>
            </a:r>
            <a:r>
              <a:rPr lang="en-US" dirty="0" smtClean="0"/>
              <a:t>	2.1 miles</a:t>
            </a:r>
            <a:endParaRPr lang="en-US" dirty="0"/>
          </a:p>
          <a:p>
            <a:r>
              <a:rPr lang="en-US" dirty="0"/>
              <a:t>Fox Hollow Road </a:t>
            </a:r>
            <a:r>
              <a:rPr lang="en-US" dirty="0" smtClean="0"/>
              <a:t>at Liberty </a:t>
            </a:r>
            <a:r>
              <a:rPr lang="en-US" dirty="0"/>
              <a:t>Street to Miller </a:t>
            </a:r>
            <a:r>
              <a:rPr lang="en-US" dirty="0" smtClean="0"/>
              <a:t>Road at </a:t>
            </a:r>
            <a:r>
              <a:rPr lang="en-US" dirty="0" err="1"/>
              <a:t>Mudpike</a:t>
            </a:r>
            <a:r>
              <a:rPr lang="en-US" dirty="0"/>
              <a:t> Road		</a:t>
            </a:r>
            <a:r>
              <a:rPr lang="en-US" dirty="0" smtClean="0"/>
              <a:t>	3.3 miles</a:t>
            </a:r>
            <a:endParaRPr lang="en-US" dirty="0"/>
          </a:p>
          <a:p>
            <a:endParaRPr lang="en-US" dirty="0" smtClean="0"/>
          </a:p>
          <a:p>
            <a:pPr marL="0" indent="0">
              <a:buNone/>
            </a:pPr>
            <a:r>
              <a:rPr lang="en-US" b="1" i="1" dirty="0" smtClean="0"/>
              <a:t>Extended </a:t>
            </a:r>
            <a:r>
              <a:rPr lang="en-US" b="1" i="1" dirty="0"/>
              <a:t>Smithfield’s </a:t>
            </a:r>
            <a:r>
              <a:rPr lang="en-US" b="1" i="1" dirty="0" smtClean="0"/>
              <a:t>border </a:t>
            </a:r>
            <a:r>
              <a:rPr lang="en-US" b="1" i="1" dirty="0"/>
              <a:t>by </a:t>
            </a:r>
            <a:r>
              <a:rPr lang="en-US" dirty="0"/>
              <a:t>					</a:t>
            </a:r>
            <a:r>
              <a:rPr lang="en-US" dirty="0" smtClean="0"/>
              <a:t>3.3 miles</a:t>
            </a:r>
            <a:endParaRPr lang="en-US" dirty="0"/>
          </a:p>
          <a:p>
            <a:pPr marL="0" indent="0">
              <a:buNone/>
            </a:pPr>
            <a:r>
              <a:rPr lang="en-US" b="1" i="1" dirty="0"/>
              <a:t>Fox Hollow </a:t>
            </a:r>
            <a:r>
              <a:rPr lang="en-US" b="1" i="1" dirty="0" smtClean="0"/>
              <a:t>at Liberty </a:t>
            </a:r>
            <a:r>
              <a:rPr lang="en-US" b="1" i="1" dirty="0"/>
              <a:t>Street to </a:t>
            </a:r>
            <a:r>
              <a:rPr lang="en-US" b="1" i="1" dirty="0" err="1"/>
              <a:t>Haydentown</a:t>
            </a:r>
            <a:r>
              <a:rPr lang="en-US" b="1" i="1" dirty="0"/>
              <a:t> Hill Road</a:t>
            </a:r>
            <a:r>
              <a:rPr lang="en-US" dirty="0"/>
              <a:t>			</a:t>
            </a:r>
            <a:r>
              <a:rPr lang="en-US" dirty="0" smtClean="0"/>
              <a:t>	2.1 </a:t>
            </a:r>
            <a:r>
              <a:rPr lang="en-US" dirty="0"/>
              <a:t>miles</a:t>
            </a:r>
          </a:p>
          <a:p>
            <a:pPr marL="0" indent="0">
              <a:buNone/>
            </a:pPr>
            <a:r>
              <a:rPr lang="en-US" b="1" i="1" dirty="0"/>
              <a:t>+ </a:t>
            </a:r>
            <a:r>
              <a:rPr lang="en-US" b="1" i="1" dirty="0" smtClean="0"/>
              <a:t>at </a:t>
            </a:r>
            <a:r>
              <a:rPr lang="en-US" b="1" i="1" dirty="0"/>
              <a:t>Miller Road</a:t>
            </a:r>
            <a:r>
              <a:rPr lang="en-US" dirty="0"/>
              <a:t>					</a:t>
            </a:r>
            <a:r>
              <a:rPr lang="en-US" dirty="0" smtClean="0"/>
              <a:t>	3.3 </a:t>
            </a:r>
            <a:r>
              <a:rPr lang="en-US" dirty="0"/>
              <a:t>miles </a:t>
            </a:r>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13597462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 – Building Stats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648913860"/>
              </p:ext>
            </p:extLst>
          </p:nvPr>
        </p:nvGraphicFramePr>
        <p:xfrm>
          <a:off x="771468" y="2139178"/>
          <a:ext cx="7608325" cy="2320027"/>
        </p:xfrm>
        <a:graphic>
          <a:graphicData uri="http://schemas.openxmlformats.org/drawingml/2006/table">
            <a:tbl>
              <a:tblPr firstRow="1" bandRow="1">
                <a:tableStyleId>{073A0DAA-6AF3-43AB-8588-CEC1D06C72B9}</a:tableStyleId>
              </a:tblPr>
              <a:tblGrid>
                <a:gridCol w="1521665"/>
                <a:gridCol w="1521665"/>
                <a:gridCol w="1521665"/>
                <a:gridCol w="1521665"/>
                <a:gridCol w="1521665"/>
              </a:tblGrid>
              <a:tr h="1046629">
                <a:tc>
                  <a:txBody>
                    <a:bodyPr/>
                    <a:lstStyle/>
                    <a:p>
                      <a:endParaRPr lang="en-US" dirty="0"/>
                    </a:p>
                  </a:txBody>
                  <a:tcPr/>
                </a:tc>
                <a:tc>
                  <a:txBody>
                    <a:bodyPr/>
                    <a:lstStyle/>
                    <a:p>
                      <a:r>
                        <a:rPr lang="en-US" dirty="0" smtClean="0"/>
                        <a:t>2016-17 Student Enrollment*</a:t>
                      </a:r>
                      <a:endParaRPr lang="en-US" dirty="0"/>
                    </a:p>
                  </a:txBody>
                  <a:tcPr/>
                </a:tc>
                <a:tc>
                  <a:txBody>
                    <a:bodyPr/>
                    <a:lstStyle/>
                    <a:p>
                      <a:r>
                        <a:rPr lang="en-US" dirty="0" smtClean="0"/>
                        <a:t>Regular</a:t>
                      </a:r>
                      <a:r>
                        <a:rPr lang="en-US" baseline="0" dirty="0" smtClean="0"/>
                        <a:t> Ed Classrooms</a:t>
                      </a:r>
                      <a:endParaRPr lang="en-US" dirty="0"/>
                    </a:p>
                  </a:txBody>
                  <a:tcPr/>
                </a:tc>
                <a:tc>
                  <a:txBody>
                    <a:bodyPr/>
                    <a:lstStyle/>
                    <a:p>
                      <a:r>
                        <a:rPr lang="en-US" dirty="0" smtClean="0"/>
                        <a:t>Learning Support</a:t>
                      </a:r>
                      <a:r>
                        <a:rPr lang="en-US" baseline="0" dirty="0" smtClean="0"/>
                        <a:t> Classrooms</a:t>
                      </a:r>
                      <a:endParaRPr lang="en-US" dirty="0"/>
                    </a:p>
                  </a:txBody>
                  <a:tcPr/>
                </a:tc>
                <a:tc>
                  <a:txBody>
                    <a:bodyPr/>
                    <a:lstStyle/>
                    <a:p>
                      <a:r>
                        <a:rPr lang="en-US" dirty="0" smtClean="0"/>
                        <a:t>Life Skills</a:t>
                      </a:r>
                      <a:r>
                        <a:rPr lang="en-US" baseline="0" dirty="0" smtClean="0"/>
                        <a:t> Classrooms</a:t>
                      </a:r>
                      <a:endParaRPr lang="en-US" dirty="0"/>
                    </a:p>
                  </a:txBody>
                  <a:tcPr/>
                </a:tc>
              </a:tr>
              <a:tr h="424466">
                <a:tc>
                  <a:txBody>
                    <a:bodyPr/>
                    <a:lstStyle/>
                    <a:p>
                      <a:r>
                        <a:rPr lang="en-US" dirty="0" smtClean="0"/>
                        <a:t>AL Wilson</a:t>
                      </a:r>
                      <a:endParaRPr lang="en-US" dirty="0"/>
                    </a:p>
                  </a:txBody>
                  <a:tcPr/>
                </a:tc>
                <a:tc>
                  <a:txBody>
                    <a:bodyPr/>
                    <a:lstStyle/>
                    <a:p>
                      <a:r>
                        <a:rPr lang="en-US" dirty="0" smtClean="0"/>
                        <a:t>362</a:t>
                      </a:r>
                      <a:endParaRPr lang="en-US" dirty="0"/>
                    </a:p>
                  </a:txBody>
                  <a:tcPr/>
                </a:tc>
                <a:tc>
                  <a:txBody>
                    <a:bodyPr/>
                    <a:lstStyle/>
                    <a:p>
                      <a:r>
                        <a:rPr lang="en-US" dirty="0" smtClean="0"/>
                        <a:t>16</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r h="424466">
                <a:tc>
                  <a:txBody>
                    <a:bodyPr/>
                    <a:lstStyle/>
                    <a:p>
                      <a:r>
                        <a:rPr lang="en-US" dirty="0" smtClean="0"/>
                        <a:t>Smithfield</a:t>
                      </a:r>
                      <a:endParaRPr lang="en-US" dirty="0"/>
                    </a:p>
                  </a:txBody>
                  <a:tcPr/>
                </a:tc>
                <a:tc>
                  <a:txBody>
                    <a:bodyPr/>
                    <a:lstStyle/>
                    <a:p>
                      <a:r>
                        <a:rPr lang="en-US" dirty="0" smtClean="0"/>
                        <a:t>337</a:t>
                      </a:r>
                      <a:endParaRPr lang="en-US" dirty="0"/>
                    </a:p>
                  </a:txBody>
                  <a:tcPr/>
                </a:tc>
                <a:tc>
                  <a:txBody>
                    <a:bodyPr/>
                    <a:lstStyle/>
                    <a:p>
                      <a:r>
                        <a:rPr lang="en-US" dirty="0" smtClean="0"/>
                        <a:t>14</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424466">
                <a:tc>
                  <a:txBody>
                    <a:bodyPr/>
                    <a:lstStyle/>
                    <a:p>
                      <a:r>
                        <a:rPr lang="en-US" dirty="0" smtClean="0"/>
                        <a:t>George</a:t>
                      </a:r>
                      <a:r>
                        <a:rPr lang="en-US" baseline="0" dirty="0" smtClean="0"/>
                        <a:t> </a:t>
                      </a:r>
                      <a:r>
                        <a:rPr lang="en-US" baseline="0" dirty="0" err="1" smtClean="0"/>
                        <a:t>Plava</a:t>
                      </a:r>
                      <a:endParaRPr lang="en-US" dirty="0"/>
                    </a:p>
                  </a:txBody>
                  <a:tcPr/>
                </a:tc>
                <a:tc>
                  <a:txBody>
                    <a:bodyPr/>
                    <a:lstStyle/>
                    <a:p>
                      <a:r>
                        <a:rPr lang="en-US" dirty="0" smtClean="0"/>
                        <a:t>340</a:t>
                      </a:r>
                      <a:endParaRPr lang="en-US" dirty="0"/>
                    </a:p>
                  </a:txBody>
                  <a:tcPr/>
                </a:tc>
                <a:tc>
                  <a:txBody>
                    <a:bodyPr/>
                    <a:lstStyle/>
                    <a:p>
                      <a:r>
                        <a:rPr lang="en-US" dirty="0" smtClean="0"/>
                        <a:t>15</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bl>
          </a:graphicData>
        </a:graphic>
      </p:graphicFrame>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
        <p:nvSpPr>
          <p:cNvPr id="6" name="TextBox 5"/>
          <p:cNvSpPr txBox="1"/>
          <p:nvPr/>
        </p:nvSpPr>
        <p:spPr>
          <a:xfrm>
            <a:off x="609599" y="6385817"/>
            <a:ext cx="4221545" cy="369332"/>
          </a:xfrm>
          <a:prstGeom prst="rect">
            <a:avLst/>
          </a:prstGeom>
          <a:noFill/>
        </p:spPr>
        <p:txBody>
          <a:bodyPr wrap="square" rtlCol="0">
            <a:spAutoFit/>
          </a:bodyPr>
          <a:lstStyle/>
          <a:p>
            <a:r>
              <a:rPr lang="en-US" dirty="0" smtClean="0"/>
              <a:t>*Numbers are projections only.</a:t>
            </a:r>
            <a:endParaRPr lang="en-US" dirty="0"/>
          </a:p>
        </p:txBody>
      </p:sp>
    </p:spTree>
    <p:extLst>
      <p:ext uri="{BB962C8B-B14F-4D97-AF65-F5344CB8AC3E}">
        <p14:creationId xmlns:p14="http://schemas.microsoft.com/office/powerpoint/2010/main" val="522913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1037"/>
            <a:ext cx="7924800" cy="1143000"/>
          </a:xfrm>
        </p:spPr>
        <p:txBody>
          <a:bodyPr/>
          <a:lstStyle/>
          <a:p>
            <a:pPr algn="ctr"/>
            <a:r>
              <a:rPr lang="en-US" dirty="0" smtClean="0"/>
              <a:t>Looking ahead – Grade Level Enrollments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831904253"/>
              </p:ext>
            </p:extLst>
          </p:nvPr>
        </p:nvGraphicFramePr>
        <p:xfrm>
          <a:off x="771468" y="2328544"/>
          <a:ext cx="7608321" cy="2059876"/>
        </p:xfrm>
        <a:graphic>
          <a:graphicData uri="http://schemas.openxmlformats.org/drawingml/2006/table">
            <a:tbl>
              <a:tblPr firstRow="1" bandRow="1">
                <a:tableStyleId>{073A0DAA-6AF3-43AB-8588-CEC1D06C72B9}</a:tableStyleId>
              </a:tblPr>
              <a:tblGrid>
                <a:gridCol w="1086903"/>
                <a:gridCol w="1086903"/>
                <a:gridCol w="1086903"/>
                <a:gridCol w="1086903"/>
                <a:gridCol w="1086903"/>
                <a:gridCol w="1086903"/>
                <a:gridCol w="1086903"/>
              </a:tblGrid>
              <a:tr h="570864">
                <a:tc>
                  <a:txBody>
                    <a:bodyPr/>
                    <a:lstStyle/>
                    <a:p>
                      <a:endParaRPr lang="en-US" dirty="0"/>
                    </a:p>
                  </a:txBody>
                  <a:tcPr/>
                </a:tc>
                <a:tc>
                  <a:txBody>
                    <a:bodyPr/>
                    <a:lstStyle/>
                    <a:p>
                      <a:r>
                        <a:rPr lang="en-US" dirty="0" smtClean="0"/>
                        <a:t>K</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424466">
                <a:tc>
                  <a:txBody>
                    <a:bodyPr/>
                    <a:lstStyle/>
                    <a:p>
                      <a:r>
                        <a:rPr lang="en-US" dirty="0" smtClean="0"/>
                        <a:t>AL Wilson</a:t>
                      </a:r>
                      <a:endParaRPr lang="en-US" dirty="0"/>
                    </a:p>
                  </a:txBody>
                  <a:tcPr/>
                </a:tc>
                <a:tc>
                  <a:txBody>
                    <a:bodyPr/>
                    <a:lstStyle/>
                    <a:p>
                      <a:r>
                        <a:rPr lang="en-US" dirty="0" smtClean="0"/>
                        <a:t>80</a:t>
                      </a:r>
                      <a:endParaRPr lang="en-US" dirty="0"/>
                    </a:p>
                  </a:txBody>
                  <a:tcPr/>
                </a:tc>
                <a:tc>
                  <a:txBody>
                    <a:bodyPr/>
                    <a:lstStyle/>
                    <a:p>
                      <a:r>
                        <a:rPr lang="en-US" dirty="0" smtClean="0"/>
                        <a:t>56</a:t>
                      </a:r>
                      <a:endParaRPr lang="en-US" dirty="0"/>
                    </a:p>
                  </a:txBody>
                  <a:tcPr/>
                </a:tc>
                <a:tc>
                  <a:txBody>
                    <a:bodyPr/>
                    <a:lstStyle/>
                    <a:p>
                      <a:r>
                        <a:rPr lang="en-US" dirty="0" smtClean="0"/>
                        <a:t>65</a:t>
                      </a:r>
                      <a:endParaRPr lang="en-US" dirty="0"/>
                    </a:p>
                  </a:txBody>
                  <a:tcPr/>
                </a:tc>
                <a:tc>
                  <a:txBody>
                    <a:bodyPr/>
                    <a:lstStyle/>
                    <a:p>
                      <a:r>
                        <a:rPr lang="en-US" dirty="0" smtClean="0"/>
                        <a:t>50</a:t>
                      </a:r>
                      <a:endParaRPr lang="en-US" dirty="0"/>
                    </a:p>
                  </a:txBody>
                  <a:tcPr/>
                </a:tc>
                <a:tc>
                  <a:txBody>
                    <a:bodyPr/>
                    <a:lstStyle/>
                    <a:p>
                      <a:r>
                        <a:rPr lang="en-US" dirty="0" smtClean="0"/>
                        <a:t>49</a:t>
                      </a:r>
                      <a:endParaRPr lang="en-US" dirty="0"/>
                    </a:p>
                  </a:txBody>
                  <a:tcPr/>
                </a:tc>
                <a:tc>
                  <a:txBody>
                    <a:bodyPr/>
                    <a:lstStyle/>
                    <a:p>
                      <a:r>
                        <a:rPr lang="en-US" dirty="0" smtClean="0"/>
                        <a:t>62</a:t>
                      </a:r>
                      <a:endParaRPr lang="en-US" dirty="0"/>
                    </a:p>
                  </a:txBody>
                  <a:tcPr/>
                </a:tc>
              </a:tr>
              <a:tr h="424466">
                <a:tc>
                  <a:txBody>
                    <a:bodyPr/>
                    <a:lstStyle/>
                    <a:p>
                      <a:r>
                        <a:rPr lang="en-US" dirty="0" smtClean="0"/>
                        <a:t>Smithfield</a:t>
                      </a:r>
                      <a:endParaRPr lang="en-US" dirty="0"/>
                    </a:p>
                  </a:txBody>
                  <a:tcPr/>
                </a:tc>
                <a:tc>
                  <a:txBody>
                    <a:bodyPr/>
                    <a:lstStyle/>
                    <a:p>
                      <a:r>
                        <a:rPr lang="en-US" dirty="0" smtClean="0"/>
                        <a:t>46</a:t>
                      </a:r>
                      <a:endParaRPr lang="en-US" dirty="0"/>
                    </a:p>
                  </a:txBody>
                  <a:tcPr/>
                </a:tc>
                <a:tc>
                  <a:txBody>
                    <a:bodyPr/>
                    <a:lstStyle/>
                    <a:p>
                      <a:r>
                        <a:rPr lang="en-US" dirty="0" smtClean="0"/>
                        <a:t>50</a:t>
                      </a:r>
                      <a:endParaRPr lang="en-US" dirty="0"/>
                    </a:p>
                  </a:txBody>
                  <a:tcPr/>
                </a:tc>
                <a:tc>
                  <a:txBody>
                    <a:bodyPr/>
                    <a:lstStyle/>
                    <a:p>
                      <a:r>
                        <a:rPr lang="en-US" dirty="0" smtClean="0"/>
                        <a:t>72</a:t>
                      </a:r>
                      <a:endParaRPr lang="en-US" dirty="0"/>
                    </a:p>
                  </a:txBody>
                  <a:tcPr/>
                </a:tc>
                <a:tc>
                  <a:txBody>
                    <a:bodyPr/>
                    <a:lstStyle/>
                    <a:p>
                      <a:r>
                        <a:rPr lang="en-US" dirty="0" smtClean="0"/>
                        <a:t>63</a:t>
                      </a:r>
                      <a:endParaRPr lang="en-US" dirty="0"/>
                    </a:p>
                  </a:txBody>
                  <a:tcPr/>
                </a:tc>
                <a:tc>
                  <a:txBody>
                    <a:bodyPr/>
                    <a:lstStyle/>
                    <a:p>
                      <a:r>
                        <a:rPr lang="en-US" dirty="0" smtClean="0"/>
                        <a:t>50</a:t>
                      </a:r>
                      <a:endParaRPr lang="en-US" dirty="0"/>
                    </a:p>
                  </a:txBody>
                  <a:tcPr/>
                </a:tc>
                <a:tc>
                  <a:txBody>
                    <a:bodyPr/>
                    <a:lstStyle/>
                    <a:p>
                      <a:r>
                        <a:rPr lang="en-US" dirty="0" smtClean="0"/>
                        <a:t>56</a:t>
                      </a:r>
                      <a:endParaRPr lang="en-US" dirty="0"/>
                    </a:p>
                  </a:txBody>
                  <a:tcPr/>
                </a:tc>
              </a:tr>
              <a:tr h="424466">
                <a:tc>
                  <a:txBody>
                    <a:bodyPr/>
                    <a:lstStyle/>
                    <a:p>
                      <a:r>
                        <a:rPr lang="en-US" dirty="0" smtClean="0"/>
                        <a:t>George</a:t>
                      </a:r>
                      <a:r>
                        <a:rPr lang="en-US" baseline="0" dirty="0" smtClean="0"/>
                        <a:t> </a:t>
                      </a:r>
                      <a:r>
                        <a:rPr lang="en-US" baseline="0" dirty="0" err="1" smtClean="0"/>
                        <a:t>Plava</a:t>
                      </a:r>
                      <a:endParaRPr lang="en-US" dirty="0"/>
                    </a:p>
                  </a:txBody>
                  <a:tcPr/>
                </a:tc>
                <a:tc>
                  <a:txBody>
                    <a:bodyPr/>
                    <a:lstStyle/>
                    <a:p>
                      <a:r>
                        <a:rPr lang="en-US" dirty="0" smtClean="0"/>
                        <a:t>60</a:t>
                      </a:r>
                      <a:endParaRPr lang="en-US" dirty="0"/>
                    </a:p>
                  </a:txBody>
                  <a:tcPr/>
                </a:tc>
                <a:tc>
                  <a:txBody>
                    <a:bodyPr/>
                    <a:lstStyle/>
                    <a:p>
                      <a:r>
                        <a:rPr lang="en-US" dirty="0" smtClean="0"/>
                        <a:t>60</a:t>
                      </a:r>
                      <a:endParaRPr lang="en-US" dirty="0"/>
                    </a:p>
                  </a:txBody>
                  <a:tcPr/>
                </a:tc>
                <a:tc>
                  <a:txBody>
                    <a:bodyPr/>
                    <a:lstStyle/>
                    <a:p>
                      <a:r>
                        <a:rPr lang="en-US" dirty="0" smtClean="0"/>
                        <a:t>72</a:t>
                      </a:r>
                      <a:endParaRPr lang="en-US" dirty="0"/>
                    </a:p>
                  </a:txBody>
                  <a:tcPr/>
                </a:tc>
                <a:tc>
                  <a:txBody>
                    <a:bodyPr/>
                    <a:lstStyle/>
                    <a:p>
                      <a:r>
                        <a:rPr lang="en-US" dirty="0" smtClean="0"/>
                        <a:t>54</a:t>
                      </a:r>
                      <a:endParaRPr lang="en-US" dirty="0"/>
                    </a:p>
                  </a:txBody>
                  <a:tcPr/>
                </a:tc>
                <a:tc>
                  <a:txBody>
                    <a:bodyPr/>
                    <a:lstStyle/>
                    <a:p>
                      <a:r>
                        <a:rPr lang="en-US" dirty="0" smtClean="0"/>
                        <a:t>44</a:t>
                      </a:r>
                      <a:endParaRPr lang="en-US" dirty="0"/>
                    </a:p>
                  </a:txBody>
                  <a:tcPr/>
                </a:tc>
                <a:tc>
                  <a:txBody>
                    <a:bodyPr/>
                    <a:lstStyle/>
                    <a:p>
                      <a:r>
                        <a:rPr lang="en-US" dirty="0" smtClean="0"/>
                        <a:t>50</a:t>
                      </a:r>
                      <a:endParaRPr lang="en-US" dirty="0"/>
                    </a:p>
                  </a:txBody>
                  <a:tcPr/>
                </a:tc>
              </a:tr>
            </a:tbl>
          </a:graphicData>
        </a:graphic>
      </p:graphicFrame>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2971168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AGASD ADMINISTRATION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sz="2000" dirty="0" smtClean="0"/>
              <a:t>Mr. Carl </a:t>
            </a:r>
            <a:r>
              <a:rPr lang="en-US" sz="2000" dirty="0" err="1" smtClean="0"/>
              <a:t>Bezjak</a:t>
            </a:r>
            <a:r>
              <a:rPr lang="en-US" sz="2000" dirty="0" smtClean="0"/>
              <a:t>, Superintendent</a:t>
            </a:r>
          </a:p>
          <a:p>
            <a:r>
              <a:rPr lang="en-US" sz="2000" dirty="0" smtClean="0"/>
              <a:t>Ms. Beth </a:t>
            </a:r>
            <a:r>
              <a:rPr lang="en-US" sz="2000" dirty="0" err="1" smtClean="0"/>
              <a:t>Hutson</a:t>
            </a:r>
            <a:r>
              <a:rPr lang="en-US" sz="2000" dirty="0" smtClean="0"/>
              <a:t>, Assistant Superintendent/Curriculum Coordinator</a:t>
            </a:r>
          </a:p>
          <a:p>
            <a:r>
              <a:rPr lang="en-US" sz="2000" dirty="0" smtClean="0"/>
              <a:t>Mr. Chris </a:t>
            </a:r>
            <a:r>
              <a:rPr lang="en-US" sz="2000" dirty="0" err="1" smtClean="0"/>
              <a:t>Pegg</a:t>
            </a:r>
            <a:r>
              <a:rPr lang="en-US" sz="2000" dirty="0" smtClean="0"/>
              <a:t>, Director of Transportation/Secondary Supervisor</a:t>
            </a:r>
          </a:p>
          <a:p>
            <a:r>
              <a:rPr lang="en-US" sz="2000" dirty="0" smtClean="0"/>
              <a:t>Mrs. Candy Jordon, Federal Funds Coordinator/Elementary Supervisor</a:t>
            </a:r>
          </a:p>
          <a:p>
            <a:r>
              <a:rPr lang="en-US" sz="2000" dirty="0" smtClean="0"/>
              <a:t>Mrs. Sheri Dunham, Special Education Director</a:t>
            </a:r>
          </a:p>
          <a:p>
            <a:r>
              <a:rPr lang="en-US" sz="2000" dirty="0" smtClean="0"/>
              <a:t>Mr. Chris Bolin, Director of Technology</a:t>
            </a:r>
          </a:p>
          <a:p>
            <a:r>
              <a:rPr lang="en-US" sz="2000" dirty="0" smtClean="0"/>
              <a:t>Mr. Bill </a:t>
            </a:r>
            <a:r>
              <a:rPr lang="en-US" sz="2000" dirty="0" err="1" smtClean="0"/>
              <a:t>Chesslo</a:t>
            </a:r>
            <a:r>
              <a:rPr lang="en-US" sz="2000" dirty="0" smtClean="0"/>
              <a:t>, Director of Facility Operations</a:t>
            </a:r>
          </a:p>
          <a:p>
            <a:r>
              <a:rPr lang="en-US" sz="2000" dirty="0" smtClean="0"/>
              <a:t>Mrs. Denise </a:t>
            </a:r>
            <a:r>
              <a:rPr lang="en-US" sz="2000" dirty="0" err="1" smtClean="0"/>
              <a:t>Sheetz</a:t>
            </a:r>
            <a:r>
              <a:rPr lang="en-US" sz="2000" dirty="0" smtClean="0"/>
              <a:t>, Controller</a:t>
            </a:r>
          </a:p>
          <a:p>
            <a:endParaRPr lang="en-US" sz="2000" dirty="0"/>
          </a:p>
          <a:p>
            <a:r>
              <a:rPr lang="en-US" sz="2000" dirty="0" smtClean="0"/>
              <a:t>Mrs. Krista Baker, Principal D. </a:t>
            </a:r>
            <a:r>
              <a:rPr lang="en-US" sz="2000" dirty="0" err="1" smtClean="0"/>
              <a:t>Ferd</a:t>
            </a:r>
            <a:r>
              <a:rPr lang="en-US" sz="2000" dirty="0" smtClean="0"/>
              <a:t> </a:t>
            </a:r>
            <a:r>
              <a:rPr lang="en-US" sz="2000" dirty="0" err="1" smtClean="0"/>
              <a:t>Swaney</a:t>
            </a:r>
            <a:r>
              <a:rPr lang="en-US" sz="2000" dirty="0" smtClean="0"/>
              <a:t> Elem / AL Wilson Elem.</a:t>
            </a:r>
          </a:p>
          <a:p>
            <a:r>
              <a:rPr lang="en-US" sz="2000" dirty="0" smtClean="0"/>
              <a:t>Mrs. Renee Rosie, Principal George </a:t>
            </a:r>
            <a:r>
              <a:rPr lang="en-US" sz="2000" dirty="0" err="1" smtClean="0"/>
              <a:t>Plava</a:t>
            </a:r>
            <a:r>
              <a:rPr lang="en-US" sz="2000" dirty="0" smtClean="0"/>
              <a:t> Elem.</a:t>
            </a:r>
          </a:p>
          <a:p>
            <a:r>
              <a:rPr lang="en-US" sz="2000" dirty="0" smtClean="0"/>
              <a:t>Mrs. Candy Jordon, Principal Smithfield Elem.</a:t>
            </a:r>
          </a:p>
          <a:p>
            <a:endParaRPr lang="en-US" sz="2000"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8784448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Looking ahead – Teacher Counts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235072655"/>
              </p:ext>
            </p:extLst>
          </p:nvPr>
        </p:nvGraphicFramePr>
        <p:xfrm>
          <a:off x="771468" y="2328544"/>
          <a:ext cx="7608321" cy="2059876"/>
        </p:xfrm>
        <a:graphic>
          <a:graphicData uri="http://schemas.openxmlformats.org/drawingml/2006/table">
            <a:tbl>
              <a:tblPr firstRow="1" bandRow="1">
                <a:tableStyleId>{073A0DAA-6AF3-43AB-8588-CEC1D06C72B9}</a:tableStyleId>
              </a:tblPr>
              <a:tblGrid>
                <a:gridCol w="1086903"/>
                <a:gridCol w="1086903"/>
                <a:gridCol w="1086903"/>
                <a:gridCol w="1086903"/>
                <a:gridCol w="1086903"/>
                <a:gridCol w="1086903"/>
                <a:gridCol w="1086903"/>
              </a:tblGrid>
              <a:tr h="570864">
                <a:tc>
                  <a:txBody>
                    <a:bodyPr/>
                    <a:lstStyle/>
                    <a:p>
                      <a:endParaRPr lang="en-US" dirty="0"/>
                    </a:p>
                  </a:txBody>
                  <a:tcPr/>
                </a:tc>
                <a:tc>
                  <a:txBody>
                    <a:bodyPr/>
                    <a:lstStyle/>
                    <a:p>
                      <a:r>
                        <a:rPr lang="en-US" dirty="0" smtClean="0"/>
                        <a:t>K</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424466">
                <a:tc>
                  <a:txBody>
                    <a:bodyPr/>
                    <a:lstStyle/>
                    <a:p>
                      <a:r>
                        <a:rPr lang="en-US" dirty="0" smtClean="0"/>
                        <a:t>AL Wilson</a:t>
                      </a:r>
                      <a:endParaRPr lang="en-US" dirty="0"/>
                    </a:p>
                  </a:txBody>
                  <a:tcPr/>
                </a:tc>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424466">
                <a:tc>
                  <a:txBody>
                    <a:bodyPr/>
                    <a:lstStyle/>
                    <a:p>
                      <a:r>
                        <a:rPr lang="en-US" dirty="0" smtClean="0"/>
                        <a:t>Smithfield</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424466">
                <a:tc>
                  <a:txBody>
                    <a:bodyPr/>
                    <a:lstStyle/>
                    <a:p>
                      <a:r>
                        <a:rPr lang="en-US" dirty="0" smtClean="0"/>
                        <a:t>George</a:t>
                      </a:r>
                      <a:r>
                        <a:rPr lang="en-US" baseline="0" dirty="0" smtClean="0"/>
                        <a:t> </a:t>
                      </a:r>
                      <a:r>
                        <a:rPr lang="en-US" baseline="0" dirty="0" err="1" smtClean="0"/>
                        <a:t>Plava</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bl>
          </a:graphicData>
        </a:graphic>
      </p:graphicFrame>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2135325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8202"/>
            <a:ext cx="7924800" cy="1143000"/>
          </a:xfrm>
        </p:spPr>
        <p:txBody>
          <a:bodyPr/>
          <a:lstStyle/>
          <a:p>
            <a:pPr algn="ctr"/>
            <a:r>
              <a:rPr lang="en-US" dirty="0" smtClean="0"/>
              <a:t>Looking ahead – Projected Average</a:t>
            </a:r>
            <a:br>
              <a:rPr lang="en-US" dirty="0" smtClean="0"/>
            </a:br>
            <a:r>
              <a:rPr lang="en-US" dirty="0" smtClean="0"/>
              <a:t> Class Size</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657825071"/>
              </p:ext>
            </p:extLst>
          </p:nvPr>
        </p:nvGraphicFramePr>
        <p:xfrm>
          <a:off x="771468" y="2328544"/>
          <a:ext cx="7608321" cy="2059876"/>
        </p:xfrm>
        <a:graphic>
          <a:graphicData uri="http://schemas.openxmlformats.org/drawingml/2006/table">
            <a:tbl>
              <a:tblPr firstRow="1" bandRow="1">
                <a:tableStyleId>{073A0DAA-6AF3-43AB-8588-CEC1D06C72B9}</a:tableStyleId>
              </a:tblPr>
              <a:tblGrid>
                <a:gridCol w="1086903"/>
                <a:gridCol w="1086903"/>
                <a:gridCol w="1086903"/>
                <a:gridCol w="1086903"/>
                <a:gridCol w="1086903"/>
                <a:gridCol w="1086903"/>
                <a:gridCol w="1086903"/>
              </a:tblGrid>
              <a:tr h="570864">
                <a:tc>
                  <a:txBody>
                    <a:bodyPr/>
                    <a:lstStyle/>
                    <a:p>
                      <a:endParaRPr lang="en-US" dirty="0"/>
                    </a:p>
                  </a:txBody>
                  <a:tcPr/>
                </a:tc>
                <a:tc>
                  <a:txBody>
                    <a:bodyPr/>
                    <a:lstStyle/>
                    <a:p>
                      <a:r>
                        <a:rPr lang="en-US" dirty="0" smtClean="0"/>
                        <a:t>K</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424466">
                <a:tc>
                  <a:txBody>
                    <a:bodyPr/>
                    <a:lstStyle/>
                    <a:p>
                      <a:r>
                        <a:rPr lang="en-US" dirty="0" smtClean="0"/>
                        <a:t>AL Wilson</a:t>
                      </a:r>
                      <a:endParaRPr lang="en-US" dirty="0"/>
                    </a:p>
                  </a:txBody>
                  <a:tcPr/>
                </a:tc>
                <a:tc>
                  <a:txBody>
                    <a:bodyPr/>
                    <a:lstStyle/>
                    <a:p>
                      <a:r>
                        <a:rPr lang="en-US" dirty="0" smtClean="0"/>
                        <a:t>20</a:t>
                      </a:r>
                    </a:p>
                  </a:txBody>
                  <a:tcPr/>
                </a:tc>
                <a:tc>
                  <a:txBody>
                    <a:bodyPr/>
                    <a:lstStyle/>
                    <a:p>
                      <a:r>
                        <a:rPr lang="en-US" dirty="0" smtClean="0"/>
                        <a:t>28</a:t>
                      </a:r>
                      <a:endParaRPr lang="en-US" dirty="0"/>
                    </a:p>
                  </a:txBody>
                  <a:tcPr/>
                </a:tc>
                <a:tc>
                  <a:txBody>
                    <a:bodyPr/>
                    <a:lstStyle/>
                    <a:p>
                      <a:r>
                        <a:rPr lang="en-US" dirty="0" smtClean="0"/>
                        <a:t>22</a:t>
                      </a:r>
                      <a:endParaRPr lang="en-US" dirty="0"/>
                    </a:p>
                  </a:txBody>
                  <a:tcPr/>
                </a:tc>
                <a:tc>
                  <a:txBody>
                    <a:bodyPr/>
                    <a:lstStyle/>
                    <a:p>
                      <a:r>
                        <a:rPr lang="en-US" dirty="0" smtClean="0"/>
                        <a:t>25</a:t>
                      </a:r>
                      <a:endParaRPr lang="en-US" dirty="0"/>
                    </a:p>
                  </a:txBody>
                  <a:tcPr/>
                </a:tc>
                <a:tc>
                  <a:txBody>
                    <a:bodyPr/>
                    <a:lstStyle/>
                    <a:p>
                      <a:r>
                        <a:rPr lang="en-US" dirty="0" smtClean="0"/>
                        <a:t>25</a:t>
                      </a:r>
                      <a:endParaRPr lang="en-US" dirty="0"/>
                    </a:p>
                  </a:txBody>
                  <a:tcPr/>
                </a:tc>
                <a:tc>
                  <a:txBody>
                    <a:bodyPr/>
                    <a:lstStyle/>
                    <a:p>
                      <a:r>
                        <a:rPr lang="en-US" dirty="0" smtClean="0"/>
                        <a:t>21</a:t>
                      </a:r>
                      <a:endParaRPr lang="en-US" dirty="0"/>
                    </a:p>
                  </a:txBody>
                  <a:tcPr/>
                </a:tc>
              </a:tr>
              <a:tr h="424466">
                <a:tc>
                  <a:txBody>
                    <a:bodyPr/>
                    <a:lstStyle/>
                    <a:p>
                      <a:r>
                        <a:rPr lang="en-US" dirty="0" smtClean="0"/>
                        <a:t>Smithfield</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24</a:t>
                      </a:r>
                      <a:endParaRPr lang="en-US" dirty="0"/>
                    </a:p>
                  </a:txBody>
                  <a:tcPr/>
                </a:tc>
                <a:tc>
                  <a:txBody>
                    <a:bodyPr/>
                    <a:lstStyle/>
                    <a:p>
                      <a:r>
                        <a:rPr lang="en-US" dirty="0" smtClean="0"/>
                        <a:t>21</a:t>
                      </a:r>
                      <a:endParaRPr lang="en-US" dirty="0"/>
                    </a:p>
                  </a:txBody>
                  <a:tcPr/>
                </a:tc>
                <a:tc>
                  <a:txBody>
                    <a:bodyPr/>
                    <a:lstStyle/>
                    <a:p>
                      <a:r>
                        <a:rPr lang="en-US" dirty="0" smtClean="0"/>
                        <a:t>25</a:t>
                      </a:r>
                      <a:endParaRPr lang="en-US" dirty="0"/>
                    </a:p>
                  </a:txBody>
                  <a:tcPr/>
                </a:tc>
                <a:tc>
                  <a:txBody>
                    <a:bodyPr/>
                    <a:lstStyle/>
                    <a:p>
                      <a:r>
                        <a:rPr lang="en-US" dirty="0" smtClean="0"/>
                        <a:t>28</a:t>
                      </a:r>
                      <a:endParaRPr lang="en-US" dirty="0"/>
                    </a:p>
                  </a:txBody>
                  <a:tcPr/>
                </a:tc>
              </a:tr>
              <a:tr h="424466">
                <a:tc>
                  <a:txBody>
                    <a:bodyPr/>
                    <a:lstStyle/>
                    <a:p>
                      <a:r>
                        <a:rPr lang="en-US" dirty="0" smtClean="0"/>
                        <a:t>George</a:t>
                      </a:r>
                      <a:r>
                        <a:rPr lang="en-US" baseline="0" dirty="0" smtClean="0"/>
                        <a:t> </a:t>
                      </a:r>
                      <a:r>
                        <a:rPr lang="en-US" baseline="0" dirty="0" err="1" smtClean="0"/>
                        <a:t>Plava</a:t>
                      </a:r>
                      <a:endParaRPr lang="en-US" dirty="0"/>
                    </a:p>
                  </a:txBody>
                  <a:tcPr/>
                </a:tc>
                <a:tc>
                  <a:txBody>
                    <a:bodyPr/>
                    <a:lstStyle/>
                    <a:p>
                      <a:r>
                        <a:rPr lang="en-US" dirty="0" smtClean="0"/>
                        <a:t>20</a:t>
                      </a:r>
                      <a:endParaRPr lang="en-US" dirty="0"/>
                    </a:p>
                  </a:txBody>
                  <a:tcPr/>
                </a:tc>
                <a:tc>
                  <a:txBody>
                    <a:bodyPr/>
                    <a:lstStyle/>
                    <a:p>
                      <a:r>
                        <a:rPr lang="en-US" dirty="0" smtClean="0"/>
                        <a:t>20</a:t>
                      </a:r>
                      <a:endParaRPr lang="en-US" dirty="0"/>
                    </a:p>
                  </a:txBody>
                  <a:tcPr/>
                </a:tc>
                <a:tc>
                  <a:txBody>
                    <a:bodyPr/>
                    <a:lstStyle/>
                    <a:p>
                      <a:r>
                        <a:rPr lang="en-US" dirty="0" smtClean="0"/>
                        <a:t>24</a:t>
                      </a:r>
                      <a:endParaRPr lang="en-US" dirty="0"/>
                    </a:p>
                  </a:txBody>
                  <a:tcPr/>
                </a:tc>
                <a:tc>
                  <a:txBody>
                    <a:bodyPr/>
                    <a:lstStyle/>
                    <a:p>
                      <a:r>
                        <a:rPr lang="en-US" dirty="0" smtClean="0"/>
                        <a:t>27</a:t>
                      </a:r>
                      <a:endParaRPr lang="en-US" dirty="0"/>
                    </a:p>
                  </a:txBody>
                  <a:tcPr/>
                </a:tc>
                <a:tc>
                  <a:txBody>
                    <a:bodyPr/>
                    <a:lstStyle/>
                    <a:p>
                      <a:r>
                        <a:rPr lang="en-US" dirty="0" smtClean="0"/>
                        <a:t>22</a:t>
                      </a:r>
                      <a:endParaRPr lang="en-US" dirty="0"/>
                    </a:p>
                  </a:txBody>
                  <a:tcPr/>
                </a:tc>
                <a:tc>
                  <a:txBody>
                    <a:bodyPr/>
                    <a:lstStyle/>
                    <a:p>
                      <a:r>
                        <a:rPr lang="en-US" dirty="0" smtClean="0"/>
                        <a:t>25</a:t>
                      </a:r>
                      <a:endParaRPr lang="en-US" dirty="0"/>
                    </a:p>
                  </a:txBody>
                  <a:tcPr/>
                </a:tc>
              </a:tr>
            </a:tbl>
          </a:graphicData>
        </a:graphic>
      </p:graphicFrame>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11680713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54524"/>
            <a:ext cx="7924800" cy="1143000"/>
          </a:xfrm>
        </p:spPr>
        <p:txBody>
          <a:bodyPr/>
          <a:lstStyle/>
          <a:p>
            <a:pPr algn="ctr"/>
            <a:r>
              <a:rPr lang="en-US" dirty="0" smtClean="0"/>
              <a:t>Questions?</a:t>
            </a:r>
            <a:endParaRPr lang="en-US" dirty="0"/>
          </a:p>
        </p:txBody>
      </p:sp>
      <p:sp>
        <p:nvSpPr>
          <p:cNvPr id="3" name="Content Placeholder 2"/>
          <p:cNvSpPr>
            <a:spLocks noGrp="1"/>
          </p:cNvSpPr>
          <p:nvPr>
            <p:ph sz="quarter" idx="13"/>
          </p:nvPr>
        </p:nvSpPr>
        <p:spPr>
          <a:xfrm>
            <a:off x="3449039" y="4233718"/>
            <a:ext cx="4270832" cy="1481282"/>
          </a:xfrm>
        </p:spPr>
        <p:txBody>
          <a:bodyPr>
            <a:normAutofit/>
          </a:bodyPr>
          <a:lstStyle/>
          <a:p>
            <a:pPr marL="0" indent="0">
              <a:buNone/>
            </a:pPr>
            <a:endParaRPr lang="en-US"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41256521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54524"/>
            <a:ext cx="7924800" cy="1143000"/>
          </a:xfrm>
        </p:spPr>
        <p:txBody>
          <a:bodyPr/>
          <a:lstStyle/>
          <a:p>
            <a:pPr algn="ctr"/>
            <a:r>
              <a:rPr lang="en-US" dirty="0" smtClean="0"/>
              <a:t>THANK YOU.</a:t>
            </a:r>
            <a:endParaRPr lang="en-US" dirty="0"/>
          </a:p>
        </p:txBody>
      </p:sp>
      <p:sp>
        <p:nvSpPr>
          <p:cNvPr id="3" name="Content Placeholder 2"/>
          <p:cNvSpPr>
            <a:spLocks noGrp="1"/>
          </p:cNvSpPr>
          <p:nvPr>
            <p:ph sz="quarter" idx="13"/>
          </p:nvPr>
        </p:nvSpPr>
        <p:spPr>
          <a:xfrm>
            <a:off x="3449039" y="4233718"/>
            <a:ext cx="4270832" cy="1481282"/>
          </a:xfrm>
        </p:spPr>
        <p:txBody>
          <a:bodyPr>
            <a:normAutofit/>
          </a:bodyPr>
          <a:lstStyle/>
          <a:p>
            <a:pPr marL="0" indent="0">
              <a:buNone/>
            </a:pPr>
            <a:endParaRPr lang="en-US"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3533103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Reasons behind our decision</a:t>
            </a:r>
            <a:endParaRPr lang="en-US" dirty="0"/>
          </a:p>
        </p:txBody>
      </p:sp>
      <p:sp>
        <p:nvSpPr>
          <p:cNvPr id="3" name="Content Placeholder 2"/>
          <p:cNvSpPr>
            <a:spLocks noGrp="1"/>
          </p:cNvSpPr>
          <p:nvPr>
            <p:ph sz="quarter" idx="13"/>
          </p:nvPr>
        </p:nvSpPr>
        <p:spPr/>
        <p:txBody>
          <a:bodyPr>
            <a:normAutofit/>
          </a:bodyPr>
          <a:lstStyle/>
          <a:p>
            <a:r>
              <a:rPr lang="en-US" sz="2000" dirty="0" smtClean="0"/>
              <a:t>Funding Decrease</a:t>
            </a:r>
          </a:p>
          <a:p>
            <a:r>
              <a:rPr lang="en-US" sz="2000" dirty="0" smtClean="0"/>
              <a:t>Declining Enrollment (</a:t>
            </a:r>
            <a:r>
              <a:rPr lang="en-US" sz="2000" b="1" dirty="0" smtClean="0"/>
              <a:t>decrease of 1,157 students since 1988</a:t>
            </a:r>
            <a:r>
              <a:rPr lang="en-US" sz="2000" dirty="0" smtClean="0"/>
              <a:t>)</a:t>
            </a:r>
          </a:p>
          <a:p>
            <a:r>
              <a:rPr lang="en-US" sz="2000" dirty="0" smtClean="0"/>
              <a:t>Under-utilization of new, certified “Green” building</a:t>
            </a:r>
            <a:endParaRPr lang="en-US" sz="2000" dirty="0"/>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38569365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830"/>
            <a:ext cx="7924800" cy="1143000"/>
          </a:xfrm>
        </p:spPr>
        <p:txBody>
          <a:bodyPr/>
          <a:lstStyle/>
          <a:p>
            <a:pPr algn="ctr"/>
            <a:r>
              <a:rPr lang="en-US" dirty="0" smtClean="0"/>
              <a:t>Comparison of State Revenues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72954154"/>
              </p:ext>
            </p:extLst>
          </p:nvPr>
        </p:nvGraphicFramePr>
        <p:xfrm>
          <a:off x="-1" y="1481804"/>
          <a:ext cx="9155934" cy="3954164"/>
        </p:xfrm>
        <a:graphic>
          <a:graphicData uri="http://schemas.openxmlformats.org/drawingml/2006/table">
            <a:tbl>
              <a:tblPr firstRow="1" bandRow="1">
                <a:tableStyleId>{073A0DAA-6AF3-43AB-8588-CEC1D06C72B9}</a:tableStyleId>
              </a:tblPr>
              <a:tblGrid>
                <a:gridCol w="884051"/>
                <a:gridCol w="1656036"/>
                <a:gridCol w="1474139"/>
                <a:gridCol w="1718029"/>
                <a:gridCol w="2007880"/>
                <a:gridCol w="1415799"/>
              </a:tblGrid>
              <a:tr h="1282565">
                <a:tc>
                  <a:txBody>
                    <a:bodyPr/>
                    <a:lstStyle/>
                    <a:p>
                      <a:endParaRPr lang="en-US" dirty="0"/>
                    </a:p>
                  </a:txBody>
                  <a:tcPr/>
                </a:tc>
                <a:tc>
                  <a:txBody>
                    <a:bodyPr/>
                    <a:lstStyle/>
                    <a:p>
                      <a:r>
                        <a:rPr lang="en-US" dirty="0" smtClean="0"/>
                        <a:t>Basic Ed Increase </a:t>
                      </a:r>
                      <a:r>
                        <a:rPr lang="en-US" dirty="0" smtClean="0">
                          <a:solidFill>
                            <a:srgbClr val="FF0000"/>
                          </a:solidFill>
                        </a:rPr>
                        <a:t>(Decrease) </a:t>
                      </a:r>
                      <a:r>
                        <a:rPr lang="en-US" dirty="0" smtClean="0"/>
                        <a:t>over prior</a:t>
                      </a:r>
                      <a:r>
                        <a:rPr lang="en-US" baseline="0" dirty="0" smtClean="0"/>
                        <a:t> year</a:t>
                      </a:r>
                      <a:endParaRPr lang="en-US" dirty="0"/>
                    </a:p>
                  </a:txBody>
                  <a:tcPr/>
                </a:tc>
                <a:tc>
                  <a:txBody>
                    <a:bodyPr/>
                    <a:lstStyle/>
                    <a:p>
                      <a:r>
                        <a:rPr lang="en-US" dirty="0" smtClean="0"/>
                        <a:t>Basic</a:t>
                      </a:r>
                      <a:r>
                        <a:rPr lang="en-US" baseline="0" dirty="0" smtClean="0"/>
                        <a:t> Ed </a:t>
                      </a:r>
                      <a:br>
                        <a:rPr lang="en-US" baseline="0" dirty="0" smtClean="0"/>
                      </a:br>
                      <a:r>
                        <a:rPr lang="en-US" dirty="0" smtClean="0"/>
                        <a:t>Total</a:t>
                      </a:r>
                      <a:endParaRPr lang="en-US" dirty="0"/>
                    </a:p>
                  </a:txBody>
                  <a:tcPr/>
                </a:tc>
                <a:tc>
                  <a:txBody>
                    <a:bodyPr/>
                    <a:lstStyle/>
                    <a:p>
                      <a:r>
                        <a:rPr lang="en-US" dirty="0" smtClean="0"/>
                        <a:t>Basis Ed Subsidy</a:t>
                      </a:r>
                      <a:endParaRPr lang="en-US" dirty="0"/>
                    </a:p>
                  </a:txBody>
                  <a:tcPr/>
                </a:tc>
                <a:tc>
                  <a:txBody>
                    <a:bodyPr/>
                    <a:lstStyle/>
                    <a:p>
                      <a:r>
                        <a:rPr lang="en-US" dirty="0" smtClean="0"/>
                        <a:t>Stimulus Supplement</a:t>
                      </a:r>
                      <a:endParaRPr lang="en-US" dirty="0"/>
                    </a:p>
                  </a:txBody>
                  <a:tcPr/>
                </a:tc>
                <a:tc>
                  <a:txBody>
                    <a:bodyPr/>
                    <a:lstStyle/>
                    <a:p>
                      <a:r>
                        <a:rPr lang="en-US" dirty="0" smtClean="0"/>
                        <a:t>Ready to Learn</a:t>
                      </a:r>
                      <a:r>
                        <a:rPr lang="en-US" baseline="0" dirty="0" smtClean="0"/>
                        <a:t> Block Grant</a:t>
                      </a:r>
                      <a:endParaRPr lang="en-US" dirty="0"/>
                    </a:p>
                  </a:txBody>
                  <a:tcPr/>
                </a:tc>
              </a:tr>
              <a:tr h="381657">
                <a:tc>
                  <a:txBody>
                    <a:bodyPr/>
                    <a:lstStyle/>
                    <a:p>
                      <a:r>
                        <a:rPr lang="en-US" dirty="0" smtClean="0"/>
                        <a:t>2008-09</a:t>
                      </a:r>
                    </a:p>
                  </a:txBody>
                  <a:tcPr/>
                </a:tc>
                <a:tc>
                  <a:txBody>
                    <a:bodyPr/>
                    <a:lstStyle/>
                    <a:p>
                      <a:r>
                        <a:rPr lang="en-US" dirty="0" smtClean="0"/>
                        <a:t>N/A</a:t>
                      </a:r>
                    </a:p>
                  </a:txBody>
                  <a:tcPr/>
                </a:tc>
                <a:tc>
                  <a:txBody>
                    <a:bodyPr/>
                    <a:lstStyle/>
                    <a:p>
                      <a:r>
                        <a:rPr lang="en-US" b="1" dirty="0" smtClean="0">
                          <a:solidFill>
                            <a:srgbClr val="FFFF00"/>
                          </a:solidFill>
                        </a:rPr>
                        <a:t>22,118,944.00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22,118,944.00</a:t>
                      </a:r>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81657">
                <a:tc>
                  <a:txBody>
                    <a:bodyPr/>
                    <a:lstStyle/>
                    <a:p>
                      <a:r>
                        <a:rPr lang="en-US" dirty="0" smtClean="0"/>
                        <a:t>2009-10</a:t>
                      </a:r>
                      <a:endParaRPr lang="en-US" dirty="0"/>
                    </a:p>
                  </a:txBody>
                  <a:tcPr/>
                </a:tc>
                <a:tc>
                  <a:txBody>
                    <a:bodyPr/>
                    <a:lstStyle/>
                    <a:p>
                      <a:r>
                        <a:rPr lang="en-US" dirty="0" smtClean="0"/>
                        <a:t>765,401.00</a:t>
                      </a:r>
                      <a:endParaRPr lang="en-US" dirty="0"/>
                    </a:p>
                  </a:txBody>
                  <a:tcPr/>
                </a:tc>
                <a:tc>
                  <a:txBody>
                    <a:bodyPr/>
                    <a:lstStyle/>
                    <a:p>
                      <a:r>
                        <a:rPr lang="en-US" b="1" dirty="0" smtClean="0"/>
                        <a:t>22,884,345.00</a:t>
                      </a:r>
                    </a:p>
                  </a:txBody>
                  <a:tcPr/>
                </a:tc>
                <a:tc>
                  <a:txBody>
                    <a:bodyPr/>
                    <a:lstStyle/>
                    <a:p>
                      <a:r>
                        <a:rPr lang="en-US" dirty="0" smtClean="0"/>
                        <a:t>20,185,542.00</a:t>
                      </a:r>
                      <a:endParaRPr lang="en-US" dirty="0"/>
                    </a:p>
                  </a:txBody>
                  <a:tcPr/>
                </a:tc>
                <a:tc>
                  <a:txBody>
                    <a:bodyPr/>
                    <a:lstStyle/>
                    <a:p>
                      <a:r>
                        <a:rPr lang="en-US" dirty="0" smtClean="0"/>
                        <a:t>2,698,803.40</a:t>
                      </a:r>
                      <a:endParaRPr lang="en-US" dirty="0"/>
                    </a:p>
                  </a:txBody>
                  <a:tcPr/>
                </a:tc>
                <a:tc>
                  <a:txBody>
                    <a:bodyPr/>
                    <a:lstStyle/>
                    <a:p>
                      <a:r>
                        <a:rPr lang="en-US" dirty="0" smtClean="0"/>
                        <a:t>0.00</a:t>
                      </a:r>
                      <a:endParaRPr lang="en-US" dirty="0"/>
                    </a:p>
                  </a:txBody>
                  <a:tcPr/>
                </a:tc>
              </a:tr>
              <a:tr h="381657">
                <a:tc>
                  <a:txBody>
                    <a:bodyPr/>
                    <a:lstStyle/>
                    <a:p>
                      <a:r>
                        <a:rPr lang="en-US" dirty="0" smtClean="0"/>
                        <a:t>2010-11</a:t>
                      </a:r>
                      <a:endParaRPr lang="en-US" dirty="0"/>
                    </a:p>
                  </a:txBody>
                  <a:tcPr/>
                </a:tc>
                <a:tc>
                  <a:txBody>
                    <a:bodyPr/>
                    <a:lstStyle/>
                    <a:p>
                      <a:r>
                        <a:rPr lang="en-US" dirty="0" smtClean="0"/>
                        <a:t>631,014.00</a:t>
                      </a:r>
                      <a:endParaRPr lang="en-US" dirty="0"/>
                    </a:p>
                  </a:txBody>
                  <a:tcPr/>
                </a:tc>
                <a:tc>
                  <a:txBody>
                    <a:bodyPr/>
                    <a:lstStyle/>
                    <a:p>
                      <a:r>
                        <a:rPr lang="en-US" b="1" dirty="0" smtClean="0">
                          <a:solidFill>
                            <a:srgbClr val="FF6600"/>
                          </a:solidFill>
                        </a:rPr>
                        <a:t>23,515,359.00</a:t>
                      </a:r>
                      <a:endParaRPr lang="en-US" b="1" dirty="0">
                        <a:solidFill>
                          <a:srgbClr val="FF6600"/>
                        </a:solidFill>
                      </a:endParaRPr>
                    </a:p>
                  </a:txBody>
                  <a:tcPr/>
                </a:tc>
                <a:tc>
                  <a:txBody>
                    <a:bodyPr/>
                    <a:lstStyle/>
                    <a:p>
                      <a:r>
                        <a:rPr lang="en-US" dirty="0" smtClean="0"/>
                        <a:t>19,270,680.00</a:t>
                      </a:r>
                      <a:endParaRPr lang="en-US" dirty="0"/>
                    </a:p>
                  </a:txBody>
                  <a:tcPr/>
                </a:tc>
                <a:tc>
                  <a:txBody>
                    <a:bodyPr/>
                    <a:lstStyle/>
                    <a:p>
                      <a:r>
                        <a:rPr lang="en-US" dirty="0" smtClean="0"/>
                        <a:t>4,233,679.00</a:t>
                      </a:r>
                      <a:endParaRPr lang="en-US" dirty="0"/>
                    </a:p>
                  </a:txBody>
                  <a:tcPr/>
                </a:tc>
                <a:tc>
                  <a:txBody>
                    <a:bodyPr/>
                    <a:lstStyle/>
                    <a:p>
                      <a:r>
                        <a:rPr lang="en-US" dirty="0" smtClean="0"/>
                        <a:t>0.00</a:t>
                      </a:r>
                      <a:endParaRPr lang="en-US" dirty="0"/>
                    </a:p>
                  </a:txBody>
                  <a:tcPr/>
                </a:tc>
              </a:tr>
              <a:tr h="381657">
                <a:tc>
                  <a:txBody>
                    <a:bodyPr/>
                    <a:lstStyle/>
                    <a:p>
                      <a:r>
                        <a:rPr lang="en-US" dirty="0" smtClean="0"/>
                        <a:t>2011-12</a:t>
                      </a:r>
                      <a:endParaRPr lang="en-US" dirty="0"/>
                    </a:p>
                  </a:txBody>
                  <a:tcPr/>
                </a:tc>
                <a:tc>
                  <a:txBody>
                    <a:bodyPr/>
                    <a:lstStyle/>
                    <a:p>
                      <a:r>
                        <a:rPr lang="en-US" dirty="0" smtClean="0">
                          <a:solidFill>
                            <a:srgbClr val="FF0000"/>
                          </a:solidFill>
                        </a:rPr>
                        <a:t>(1,396,400.00)</a:t>
                      </a:r>
                      <a:endParaRPr lang="en-US" dirty="0">
                        <a:solidFill>
                          <a:srgbClr val="FF0000"/>
                        </a:solidFill>
                      </a:endParaRPr>
                    </a:p>
                  </a:txBody>
                  <a:tcPr/>
                </a:tc>
                <a:tc>
                  <a:txBody>
                    <a:bodyPr/>
                    <a:lstStyle/>
                    <a:p>
                      <a:r>
                        <a:rPr lang="en-US" b="1" dirty="0" smtClean="0">
                          <a:solidFill>
                            <a:srgbClr val="FFFF00"/>
                          </a:solidFill>
                        </a:rPr>
                        <a:t>22,118,959.00</a:t>
                      </a:r>
                      <a:endParaRPr lang="en-US" b="1" dirty="0">
                        <a:solidFill>
                          <a:srgbClr val="FFFF00"/>
                        </a:solidFill>
                      </a:endParaRPr>
                    </a:p>
                  </a:txBody>
                  <a:tcPr/>
                </a:tc>
                <a:tc>
                  <a:txBody>
                    <a:bodyPr/>
                    <a:lstStyle/>
                    <a:p>
                      <a:r>
                        <a:rPr lang="en-US" dirty="0" smtClean="0"/>
                        <a:t>22,118,959.00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81657">
                <a:tc>
                  <a:txBody>
                    <a:bodyPr/>
                    <a:lstStyle/>
                    <a:p>
                      <a:r>
                        <a:rPr lang="en-US" dirty="0" smtClean="0"/>
                        <a:t>2012-13</a:t>
                      </a:r>
                      <a:endParaRPr lang="en-US" dirty="0"/>
                    </a:p>
                  </a:txBody>
                  <a:tcPr/>
                </a:tc>
                <a:tc>
                  <a:txBody>
                    <a:bodyPr/>
                    <a:lstStyle/>
                    <a:p>
                      <a:r>
                        <a:rPr lang="en-US" dirty="0" smtClean="0">
                          <a:solidFill>
                            <a:srgbClr val="FF0000"/>
                          </a:solidFill>
                        </a:rPr>
                        <a:t>(15.00)</a:t>
                      </a:r>
                      <a:endParaRPr lang="en-US" dirty="0">
                        <a:solidFill>
                          <a:srgbClr val="FF0000"/>
                        </a:solidFill>
                      </a:endParaRPr>
                    </a:p>
                  </a:txBody>
                  <a:tcPr/>
                </a:tc>
                <a:tc>
                  <a:txBody>
                    <a:bodyPr/>
                    <a:lstStyle/>
                    <a:p>
                      <a:r>
                        <a:rPr lang="en-US" b="1" dirty="0" smtClean="0">
                          <a:solidFill>
                            <a:srgbClr val="FFFF00"/>
                          </a:solidFill>
                        </a:rPr>
                        <a:t>22,118,944.00</a:t>
                      </a:r>
                      <a:endParaRPr lang="en-US" b="1" dirty="0">
                        <a:solidFill>
                          <a:srgbClr val="FFFF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22,118,944.00</a:t>
                      </a:r>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81657">
                <a:tc>
                  <a:txBody>
                    <a:bodyPr/>
                    <a:lstStyle/>
                    <a:p>
                      <a:r>
                        <a:rPr lang="en-US" dirty="0" smtClean="0"/>
                        <a:t>2013-14</a:t>
                      </a:r>
                      <a:endParaRPr lang="en-US" dirty="0"/>
                    </a:p>
                  </a:txBody>
                  <a:tcPr/>
                </a:tc>
                <a:tc>
                  <a:txBody>
                    <a:bodyPr/>
                    <a:lstStyle/>
                    <a:p>
                      <a:r>
                        <a:rPr lang="en-US" dirty="0" smtClean="0"/>
                        <a:t>314,061.40</a:t>
                      </a:r>
                      <a:endParaRPr lang="en-US" dirty="0"/>
                    </a:p>
                  </a:txBody>
                  <a:tcPr/>
                </a:tc>
                <a:tc>
                  <a:txBody>
                    <a:bodyPr/>
                    <a:lstStyle/>
                    <a:p>
                      <a:r>
                        <a:rPr lang="en-US" b="1" dirty="0" smtClean="0"/>
                        <a:t>22,433,005.00</a:t>
                      </a:r>
                      <a:endParaRPr lang="en-US" b="1" dirty="0"/>
                    </a:p>
                  </a:txBody>
                  <a:tcPr/>
                </a:tc>
                <a:tc>
                  <a:txBody>
                    <a:bodyPr/>
                    <a:lstStyle/>
                    <a:p>
                      <a:r>
                        <a:rPr lang="en-US" dirty="0" smtClean="0"/>
                        <a:t>22,433,005.00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81657">
                <a:tc>
                  <a:txBody>
                    <a:bodyPr/>
                    <a:lstStyle/>
                    <a:p>
                      <a:r>
                        <a:rPr lang="en-US" dirty="0" smtClean="0"/>
                        <a:t>2014-15</a:t>
                      </a:r>
                      <a:endParaRPr lang="en-US" dirty="0"/>
                    </a:p>
                  </a:txBody>
                  <a:tcPr/>
                </a:tc>
                <a:tc>
                  <a:txBody>
                    <a:bodyPr/>
                    <a:lstStyle/>
                    <a:p>
                      <a:r>
                        <a:rPr lang="en-US" dirty="0" smtClean="0"/>
                        <a:t>651,895.00</a:t>
                      </a:r>
                      <a:endParaRPr lang="en-US" dirty="0"/>
                    </a:p>
                  </a:txBody>
                  <a:tcPr/>
                </a:tc>
                <a:tc>
                  <a:txBody>
                    <a:bodyPr/>
                    <a:lstStyle/>
                    <a:p>
                      <a:r>
                        <a:rPr lang="en-US" b="1" dirty="0" smtClean="0">
                          <a:solidFill>
                            <a:srgbClr val="FF6600"/>
                          </a:solidFill>
                        </a:rPr>
                        <a:t>23,084,900.00</a:t>
                      </a:r>
                      <a:endParaRPr lang="en-US" b="1" dirty="0">
                        <a:solidFill>
                          <a:srgbClr val="FF6600"/>
                        </a:solidFill>
                      </a:endParaRPr>
                    </a:p>
                  </a:txBody>
                  <a:tcPr/>
                </a:tc>
                <a:tc>
                  <a:txBody>
                    <a:bodyPr/>
                    <a:lstStyle/>
                    <a:p>
                      <a:r>
                        <a:rPr lang="en-US" dirty="0" smtClean="0"/>
                        <a:t>22,433,005.00</a:t>
                      </a:r>
                      <a:endParaRPr lang="en-US" dirty="0"/>
                    </a:p>
                  </a:txBody>
                  <a:tcPr/>
                </a:tc>
                <a:tc>
                  <a:txBody>
                    <a:bodyPr/>
                    <a:lstStyle/>
                    <a:p>
                      <a:r>
                        <a:rPr lang="en-US" dirty="0" smtClean="0"/>
                        <a:t>0.00</a:t>
                      </a:r>
                      <a:endParaRPr lang="en-US" dirty="0"/>
                    </a:p>
                  </a:txBody>
                  <a:tcPr/>
                </a:tc>
                <a:tc>
                  <a:txBody>
                    <a:bodyPr/>
                    <a:lstStyle/>
                    <a:p>
                      <a:r>
                        <a:rPr lang="en-US" dirty="0" smtClean="0"/>
                        <a:t>651,895.00</a:t>
                      </a:r>
                      <a:endParaRPr lang="en-US" dirty="0"/>
                    </a:p>
                  </a:txBody>
                  <a:tcPr/>
                </a:tc>
              </a:tr>
            </a:tbl>
          </a:graphicData>
        </a:graphic>
      </p:graphicFrame>
    </p:spTree>
    <p:extLst>
      <p:ext uri="{BB962C8B-B14F-4D97-AF65-F5344CB8AC3E}">
        <p14:creationId xmlns:p14="http://schemas.microsoft.com/office/powerpoint/2010/main" val="10161880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60"/>
            <a:ext cx="7924800" cy="1143000"/>
          </a:xfrm>
        </p:spPr>
        <p:txBody>
          <a:bodyPr/>
          <a:lstStyle/>
          <a:p>
            <a:pPr algn="ctr"/>
            <a:r>
              <a:rPr lang="en-US" dirty="0" smtClean="0"/>
              <a:t>Comparison of State Revenues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59608007"/>
              </p:ext>
            </p:extLst>
          </p:nvPr>
        </p:nvGraphicFramePr>
        <p:xfrm>
          <a:off x="794265" y="1967433"/>
          <a:ext cx="7740135" cy="3530798"/>
        </p:xfrm>
        <a:graphic>
          <a:graphicData uri="http://schemas.openxmlformats.org/drawingml/2006/table">
            <a:tbl>
              <a:tblPr firstRow="1" bandRow="1">
                <a:tableStyleId>{073A0DAA-6AF3-43AB-8588-CEC1D06C72B9}</a:tableStyleId>
              </a:tblPr>
              <a:tblGrid>
                <a:gridCol w="884051"/>
                <a:gridCol w="1656036"/>
                <a:gridCol w="1474139"/>
                <a:gridCol w="1718029"/>
                <a:gridCol w="2007880"/>
              </a:tblGrid>
              <a:tr h="859199">
                <a:tc>
                  <a:txBody>
                    <a:bodyPr/>
                    <a:lstStyle/>
                    <a:p>
                      <a:endParaRPr lang="en-US" dirty="0"/>
                    </a:p>
                  </a:txBody>
                  <a:tcPr/>
                </a:tc>
                <a:tc>
                  <a:txBody>
                    <a:bodyPr/>
                    <a:lstStyle/>
                    <a:p>
                      <a:pPr algn="l" fontAlgn="b"/>
                      <a:r>
                        <a:rPr lang="en-US" sz="1800" b="1" i="0" u="none" strike="noStrike" dirty="0">
                          <a:solidFill>
                            <a:srgbClr val="FFFFFF"/>
                          </a:solidFill>
                          <a:effectLst/>
                          <a:latin typeface="+mn-lt"/>
                        </a:rPr>
                        <a:t>Cyber/Charter Reimbursement</a:t>
                      </a:r>
                    </a:p>
                  </a:txBody>
                  <a:tcPr marL="12700" marR="12700" marT="12700" marB="0" anchor="b"/>
                </a:tc>
                <a:tc>
                  <a:txBody>
                    <a:bodyPr/>
                    <a:lstStyle/>
                    <a:p>
                      <a:pPr algn="l" fontAlgn="b"/>
                      <a:r>
                        <a:rPr lang="en-US" sz="1800" b="1" i="0" u="none" strike="noStrike" dirty="0">
                          <a:solidFill>
                            <a:srgbClr val="FFFFFF"/>
                          </a:solidFill>
                          <a:effectLst/>
                          <a:latin typeface="+mn-lt"/>
                        </a:rPr>
                        <a:t>Educational Assistance Program</a:t>
                      </a:r>
                    </a:p>
                  </a:txBody>
                  <a:tcPr marL="12700" marR="12700" marT="12700" marB="0" anchor="b"/>
                </a:tc>
                <a:tc>
                  <a:txBody>
                    <a:bodyPr/>
                    <a:lstStyle/>
                    <a:p>
                      <a:pPr algn="l" fontAlgn="b"/>
                      <a:r>
                        <a:rPr lang="en-US" sz="1800" b="1" i="0" u="none" strike="noStrike" dirty="0">
                          <a:solidFill>
                            <a:srgbClr val="FFFFFF"/>
                          </a:solidFill>
                          <a:effectLst/>
                          <a:latin typeface="+mn-lt"/>
                        </a:rPr>
                        <a:t>Accountability Block Grant</a:t>
                      </a:r>
                    </a:p>
                  </a:txBody>
                  <a:tcPr marL="12700" marR="12700" marT="12700" marB="0" anchor="b"/>
                </a:tc>
                <a:tc>
                  <a:txBody>
                    <a:bodyPr/>
                    <a:lstStyle/>
                    <a:p>
                      <a:pPr algn="l" fontAlgn="b"/>
                      <a:r>
                        <a:rPr lang="en-US" sz="1800" b="1" i="0" u="none" strike="noStrike" dirty="0">
                          <a:solidFill>
                            <a:srgbClr val="FFFFFF"/>
                          </a:solidFill>
                          <a:effectLst/>
                          <a:latin typeface="+mn-lt"/>
                        </a:rPr>
                        <a:t>Dual Enrollment</a:t>
                      </a:r>
                    </a:p>
                  </a:txBody>
                  <a:tcPr marL="12700" marR="12700" marT="12700" marB="0" anchor="b"/>
                </a:tc>
              </a:tr>
              <a:tr h="381657">
                <a:tc>
                  <a:txBody>
                    <a:bodyPr/>
                    <a:lstStyle/>
                    <a:p>
                      <a:r>
                        <a:rPr lang="en-US" dirty="0" smtClean="0"/>
                        <a:t>2008-09</a:t>
                      </a:r>
                    </a:p>
                  </a:txBody>
                  <a:tcPr/>
                </a:tc>
                <a:tc>
                  <a:txBody>
                    <a:bodyPr/>
                    <a:lstStyle/>
                    <a:p>
                      <a:r>
                        <a:rPr lang="en-US" dirty="0" smtClean="0"/>
                        <a:t>190,827.00</a:t>
                      </a:r>
                    </a:p>
                  </a:txBody>
                  <a:tcPr/>
                </a:tc>
                <a:tc>
                  <a:txBody>
                    <a:bodyPr/>
                    <a:lstStyle/>
                    <a:p>
                      <a:r>
                        <a:rPr lang="en-US" b="0" dirty="0" smtClean="0">
                          <a:solidFill>
                            <a:srgbClr val="000000"/>
                          </a:solidFill>
                        </a:rPr>
                        <a:t>363,289.00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921,602.00</a:t>
                      </a:r>
                    </a:p>
                  </a:txBody>
                  <a:tcPr/>
                </a:tc>
                <a:tc>
                  <a:txBody>
                    <a:bodyPr/>
                    <a:lstStyle/>
                    <a:p>
                      <a:r>
                        <a:rPr lang="en-US" dirty="0" smtClean="0"/>
                        <a:t>38,600.00</a:t>
                      </a:r>
                      <a:endParaRPr lang="en-US" dirty="0"/>
                    </a:p>
                  </a:txBody>
                  <a:tcPr/>
                </a:tc>
              </a:tr>
              <a:tr h="381657">
                <a:tc>
                  <a:txBody>
                    <a:bodyPr/>
                    <a:lstStyle/>
                    <a:p>
                      <a:r>
                        <a:rPr lang="en-US" dirty="0" smtClean="0"/>
                        <a:t>2009-10</a:t>
                      </a:r>
                      <a:endParaRPr lang="en-US" dirty="0"/>
                    </a:p>
                  </a:txBody>
                  <a:tcPr/>
                </a:tc>
                <a:tc>
                  <a:txBody>
                    <a:bodyPr/>
                    <a:lstStyle/>
                    <a:p>
                      <a:r>
                        <a:rPr lang="en-US" dirty="0" smtClean="0"/>
                        <a:t>220,161.00</a:t>
                      </a:r>
                      <a:endParaRPr lang="en-US" dirty="0"/>
                    </a:p>
                  </a:txBody>
                  <a:tcPr/>
                </a:tc>
                <a:tc>
                  <a:txBody>
                    <a:bodyPr/>
                    <a:lstStyle/>
                    <a:p>
                      <a:r>
                        <a:rPr lang="en-US" b="0" dirty="0" smtClean="0">
                          <a:solidFill>
                            <a:srgbClr val="000000"/>
                          </a:solidFill>
                        </a:rPr>
                        <a:t>308,830.00</a:t>
                      </a:r>
                    </a:p>
                  </a:txBody>
                  <a:tcPr/>
                </a:tc>
                <a:tc>
                  <a:txBody>
                    <a:bodyPr/>
                    <a:lstStyle/>
                    <a:p>
                      <a:r>
                        <a:rPr lang="en-US" dirty="0" smtClean="0"/>
                        <a:t>921,602.00</a:t>
                      </a:r>
                      <a:endParaRPr lang="en-US" dirty="0"/>
                    </a:p>
                  </a:txBody>
                  <a:tcPr/>
                </a:tc>
                <a:tc>
                  <a:txBody>
                    <a:bodyPr/>
                    <a:lstStyle/>
                    <a:p>
                      <a:r>
                        <a:rPr lang="en-US" dirty="0" smtClean="0"/>
                        <a:t>14,730.00</a:t>
                      </a:r>
                    </a:p>
                  </a:txBody>
                  <a:tcPr/>
                </a:tc>
              </a:tr>
              <a:tr h="381657">
                <a:tc>
                  <a:txBody>
                    <a:bodyPr/>
                    <a:lstStyle/>
                    <a:p>
                      <a:r>
                        <a:rPr lang="en-US" dirty="0" smtClean="0"/>
                        <a:t>2010-11</a:t>
                      </a:r>
                      <a:endParaRPr lang="en-US" dirty="0"/>
                    </a:p>
                  </a:txBody>
                  <a:tcPr/>
                </a:tc>
                <a:tc>
                  <a:txBody>
                    <a:bodyPr/>
                    <a:lstStyle/>
                    <a:p>
                      <a:r>
                        <a:rPr lang="en-US" dirty="0" smtClean="0"/>
                        <a:t>207,560.00</a:t>
                      </a:r>
                      <a:endParaRPr lang="en-US" dirty="0"/>
                    </a:p>
                  </a:txBody>
                  <a:tcPr/>
                </a:tc>
                <a:tc>
                  <a:txBody>
                    <a:bodyPr/>
                    <a:lstStyle/>
                    <a:p>
                      <a:r>
                        <a:rPr lang="en-US" b="0" dirty="0" smtClean="0">
                          <a:solidFill>
                            <a:srgbClr val="000000"/>
                          </a:solidFill>
                        </a:rPr>
                        <a:t>260,680.00</a:t>
                      </a:r>
                      <a:endParaRPr lang="en-US" b="0" dirty="0">
                        <a:solidFill>
                          <a:srgbClr val="000000"/>
                        </a:solidFill>
                      </a:endParaRPr>
                    </a:p>
                  </a:txBody>
                  <a:tcPr/>
                </a:tc>
                <a:tc>
                  <a:txBody>
                    <a:bodyPr/>
                    <a:lstStyle/>
                    <a:p>
                      <a:r>
                        <a:rPr lang="en-US" dirty="0" smtClean="0"/>
                        <a:t>864,223.00</a:t>
                      </a:r>
                      <a:endParaRPr lang="en-US" dirty="0"/>
                    </a:p>
                  </a:txBody>
                  <a:tcPr/>
                </a:tc>
                <a:tc>
                  <a:txBody>
                    <a:bodyPr/>
                    <a:lstStyle/>
                    <a:p>
                      <a:r>
                        <a:rPr lang="en-US" dirty="0" smtClean="0"/>
                        <a:t>15,046.00</a:t>
                      </a:r>
                      <a:endParaRPr lang="en-US" dirty="0"/>
                    </a:p>
                  </a:txBody>
                  <a:tcPr/>
                </a:tc>
              </a:tr>
              <a:tr h="381657">
                <a:tc>
                  <a:txBody>
                    <a:bodyPr/>
                    <a:lstStyle/>
                    <a:p>
                      <a:r>
                        <a:rPr lang="en-US" dirty="0" smtClean="0"/>
                        <a:t>2011-12</a:t>
                      </a:r>
                      <a:endParaRPr lang="en-US" dirty="0"/>
                    </a:p>
                  </a:txBody>
                  <a:tcPr/>
                </a:tc>
                <a:tc>
                  <a:txBody>
                    <a:bodyPr/>
                    <a:lstStyle/>
                    <a:p>
                      <a:r>
                        <a:rPr lang="en-US" dirty="0" smtClean="0">
                          <a:solidFill>
                            <a:srgbClr val="000000"/>
                          </a:solidFill>
                        </a:rPr>
                        <a:t>0</a:t>
                      </a:r>
                      <a:endParaRPr lang="en-US" dirty="0">
                        <a:solidFill>
                          <a:srgbClr val="000000"/>
                        </a:solidFill>
                      </a:endParaRPr>
                    </a:p>
                  </a:txBody>
                  <a:tcPr/>
                </a:tc>
                <a:tc>
                  <a:txBody>
                    <a:bodyPr/>
                    <a:lstStyle/>
                    <a:p>
                      <a:r>
                        <a:rPr lang="en-US" b="0" dirty="0" smtClean="0">
                          <a:solidFill>
                            <a:srgbClr val="000000"/>
                          </a:solidFill>
                        </a:rPr>
                        <a:t>0</a:t>
                      </a:r>
                      <a:endParaRPr lang="en-US" b="0" dirty="0">
                        <a:solidFill>
                          <a:srgbClr val="000000"/>
                        </a:solidFill>
                      </a:endParaRPr>
                    </a:p>
                  </a:txBody>
                  <a:tcPr/>
                </a:tc>
                <a:tc>
                  <a:txBody>
                    <a:bodyPr/>
                    <a:lstStyle/>
                    <a:p>
                      <a:r>
                        <a:rPr lang="en-US" dirty="0" smtClean="0"/>
                        <a:t>339,542.00</a:t>
                      </a:r>
                      <a:endParaRPr lang="en-US" dirty="0"/>
                    </a:p>
                  </a:txBody>
                  <a:tcPr/>
                </a:tc>
                <a:tc>
                  <a:txBody>
                    <a:bodyPr/>
                    <a:lstStyle/>
                    <a:p>
                      <a:r>
                        <a:rPr lang="en-US" dirty="0" smtClean="0"/>
                        <a:t>0</a:t>
                      </a:r>
                      <a:endParaRPr lang="en-US" dirty="0"/>
                    </a:p>
                  </a:txBody>
                  <a:tcPr/>
                </a:tc>
              </a:tr>
              <a:tr h="381657">
                <a:tc>
                  <a:txBody>
                    <a:bodyPr/>
                    <a:lstStyle/>
                    <a:p>
                      <a:r>
                        <a:rPr lang="en-US" dirty="0" smtClean="0"/>
                        <a:t>2012-13</a:t>
                      </a:r>
                      <a:endParaRPr lang="en-US" dirty="0"/>
                    </a:p>
                  </a:txBody>
                  <a:tcPr/>
                </a:tc>
                <a:tc>
                  <a:txBody>
                    <a:bodyPr/>
                    <a:lstStyle/>
                    <a:p>
                      <a:r>
                        <a:rPr lang="en-US" dirty="0" smtClean="0">
                          <a:solidFill>
                            <a:srgbClr val="000000"/>
                          </a:solidFill>
                        </a:rPr>
                        <a:t>0</a:t>
                      </a:r>
                      <a:endParaRPr lang="en-US" dirty="0">
                        <a:solidFill>
                          <a:srgbClr val="000000"/>
                        </a:solidFill>
                      </a:endParaRPr>
                    </a:p>
                  </a:txBody>
                  <a:tcPr/>
                </a:tc>
                <a:tc>
                  <a:txBody>
                    <a:bodyPr/>
                    <a:lstStyle/>
                    <a:p>
                      <a:r>
                        <a:rPr lang="en-US" b="0" dirty="0" smtClean="0">
                          <a:solidFill>
                            <a:srgbClr val="000000"/>
                          </a:solidFill>
                        </a:rPr>
                        <a:t>0</a:t>
                      </a:r>
                      <a:endParaRPr lang="en-US" b="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339,542.00</a:t>
                      </a:r>
                    </a:p>
                  </a:txBody>
                  <a:tcPr/>
                </a:tc>
                <a:tc>
                  <a:txBody>
                    <a:bodyPr/>
                    <a:lstStyle/>
                    <a:p>
                      <a:r>
                        <a:rPr lang="en-US" dirty="0" smtClean="0"/>
                        <a:t>0</a:t>
                      </a:r>
                      <a:endParaRPr lang="en-US" dirty="0"/>
                    </a:p>
                  </a:txBody>
                  <a:tcPr/>
                </a:tc>
              </a:tr>
              <a:tr h="381657">
                <a:tc>
                  <a:txBody>
                    <a:bodyPr/>
                    <a:lstStyle/>
                    <a:p>
                      <a:r>
                        <a:rPr lang="en-US" dirty="0" smtClean="0"/>
                        <a:t>2013-14</a:t>
                      </a:r>
                      <a:endParaRPr lang="en-US" dirty="0"/>
                    </a:p>
                  </a:txBody>
                  <a:tcPr/>
                </a:tc>
                <a:tc>
                  <a:txBody>
                    <a:bodyPr/>
                    <a:lstStyle/>
                    <a:p>
                      <a:r>
                        <a:rPr lang="en-US" dirty="0" smtClean="0"/>
                        <a:t>0</a:t>
                      </a:r>
                      <a:endParaRPr lang="en-US" dirty="0"/>
                    </a:p>
                  </a:txBody>
                  <a:tcPr/>
                </a:tc>
                <a:tc>
                  <a:txBody>
                    <a:bodyPr/>
                    <a:lstStyle/>
                    <a:p>
                      <a:r>
                        <a:rPr lang="en-US" b="0" dirty="0" smtClean="0">
                          <a:solidFill>
                            <a:srgbClr val="000000"/>
                          </a:solidFill>
                        </a:rPr>
                        <a:t>0</a:t>
                      </a:r>
                      <a:endParaRPr lang="en-US" b="0" dirty="0">
                        <a:solidFill>
                          <a:srgbClr val="000000"/>
                        </a:solidFill>
                      </a:endParaRPr>
                    </a:p>
                  </a:txBody>
                  <a:tcPr/>
                </a:tc>
                <a:tc>
                  <a:txBody>
                    <a:bodyPr/>
                    <a:lstStyle/>
                    <a:p>
                      <a:r>
                        <a:rPr lang="en-US" dirty="0" smtClean="0"/>
                        <a:t>339,542.00</a:t>
                      </a:r>
                      <a:endParaRPr lang="en-US" dirty="0"/>
                    </a:p>
                  </a:txBody>
                  <a:tcPr/>
                </a:tc>
                <a:tc>
                  <a:txBody>
                    <a:bodyPr/>
                    <a:lstStyle/>
                    <a:p>
                      <a:r>
                        <a:rPr lang="en-US" dirty="0" smtClean="0"/>
                        <a:t>0</a:t>
                      </a:r>
                      <a:endParaRPr lang="en-US" dirty="0"/>
                    </a:p>
                  </a:txBody>
                  <a:tcPr/>
                </a:tc>
              </a:tr>
              <a:tr h="381657">
                <a:tc>
                  <a:txBody>
                    <a:bodyPr/>
                    <a:lstStyle/>
                    <a:p>
                      <a:r>
                        <a:rPr lang="en-US" dirty="0" smtClean="0"/>
                        <a:t>2014-15</a:t>
                      </a:r>
                      <a:endParaRPr lang="en-US" dirty="0"/>
                    </a:p>
                  </a:txBody>
                  <a:tcPr/>
                </a:tc>
                <a:tc>
                  <a:txBody>
                    <a:bodyPr/>
                    <a:lstStyle/>
                    <a:p>
                      <a:r>
                        <a:rPr lang="en-US" dirty="0" smtClean="0"/>
                        <a:t>0</a:t>
                      </a:r>
                    </a:p>
                  </a:txBody>
                  <a:tcPr/>
                </a:tc>
                <a:tc>
                  <a:txBody>
                    <a:bodyPr/>
                    <a:lstStyle/>
                    <a:p>
                      <a:r>
                        <a:rPr lang="en-US" b="0" dirty="0" smtClean="0">
                          <a:solidFill>
                            <a:schemeClr val="bg1"/>
                          </a:solidFill>
                        </a:rPr>
                        <a:t>0</a:t>
                      </a:r>
                      <a:endParaRPr lang="en-US" b="0" dirty="0">
                        <a:solidFill>
                          <a:schemeClr val="bg1"/>
                        </a:solidFill>
                      </a:endParaRPr>
                    </a:p>
                  </a:txBody>
                  <a:tcPr/>
                </a:tc>
                <a:tc>
                  <a:txBody>
                    <a:bodyPr/>
                    <a:lstStyle/>
                    <a:p>
                      <a:r>
                        <a:rPr lang="en-US" dirty="0" smtClean="0"/>
                        <a:t>0</a:t>
                      </a:r>
                      <a:endParaRPr lang="en-US" dirty="0"/>
                    </a:p>
                  </a:txBody>
                  <a:tcPr/>
                </a:tc>
                <a:tc>
                  <a:txBody>
                    <a:bodyPr/>
                    <a:lstStyle/>
                    <a:p>
                      <a:r>
                        <a:rPr lang="en-US" dirty="0" smtClean="0"/>
                        <a:t>0</a:t>
                      </a:r>
                    </a:p>
                  </a:txBody>
                  <a:tcPr/>
                </a:tc>
              </a:tr>
            </a:tbl>
          </a:graphicData>
        </a:graphic>
      </p:graphicFrame>
    </p:spTree>
    <p:extLst>
      <p:ext uri="{BB962C8B-B14F-4D97-AF65-F5344CB8AC3E}">
        <p14:creationId xmlns:p14="http://schemas.microsoft.com/office/powerpoint/2010/main" val="34522410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34" y="274638"/>
            <a:ext cx="8534400" cy="1143000"/>
          </a:xfrm>
        </p:spPr>
        <p:txBody>
          <a:bodyPr/>
          <a:lstStyle/>
          <a:p>
            <a:pPr algn="ctr"/>
            <a:r>
              <a:rPr lang="en-US" dirty="0" smtClean="0"/>
              <a:t>Comparison of TOTAL REVENUES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282081657"/>
              </p:ext>
            </p:extLst>
          </p:nvPr>
        </p:nvGraphicFramePr>
        <p:xfrm>
          <a:off x="0" y="1600200"/>
          <a:ext cx="9099382" cy="4015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7039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34" y="100310"/>
            <a:ext cx="8534400" cy="1143000"/>
          </a:xfrm>
        </p:spPr>
        <p:txBody>
          <a:bodyPr/>
          <a:lstStyle/>
          <a:p>
            <a:pPr algn="ctr"/>
            <a:r>
              <a:rPr lang="en-US" dirty="0" smtClean="0"/>
              <a:t>Comparison of revenues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96753141"/>
              </p:ext>
            </p:extLst>
          </p:nvPr>
        </p:nvGraphicFramePr>
        <p:xfrm>
          <a:off x="0" y="1417638"/>
          <a:ext cx="9144000" cy="41982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G_LtrsOnly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3824664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60"/>
            <a:ext cx="7924800" cy="1143000"/>
          </a:xfrm>
        </p:spPr>
        <p:txBody>
          <a:bodyPr/>
          <a:lstStyle/>
          <a:p>
            <a:pPr algn="ctr"/>
            <a:r>
              <a:rPr lang="en-US" dirty="0" smtClean="0"/>
              <a:t>Loss of TITLE I Funding</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196491198"/>
              </p:ext>
            </p:extLst>
          </p:nvPr>
        </p:nvGraphicFramePr>
        <p:xfrm>
          <a:off x="2104288" y="1618773"/>
          <a:ext cx="4943208" cy="2999716"/>
        </p:xfrm>
        <a:graphic>
          <a:graphicData uri="http://schemas.openxmlformats.org/drawingml/2006/table">
            <a:tbl>
              <a:tblPr firstRow="1" bandRow="1">
                <a:tableStyleId>{073A0DAA-6AF3-43AB-8588-CEC1D06C72B9}</a:tableStyleId>
              </a:tblPr>
              <a:tblGrid>
                <a:gridCol w="1095724"/>
                <a:gridCol w="1606231"/>
                <a:gridCol w="2241253"/>
              </a:tblGrid>
              <a:tr h="709774">
                <a:tc>
                  <a:txBody>
                    <a:bodyPr/>
                    <a:lstStyle/>
                    <a:p>
                      <a:endParaRPr lang="en-US" dirty="0"/>
                    </a:p>
                  </a:txBody>
                  <a:tcPr/>
                </a:tc>
                <a:tc>
                  <a:txBody>
                    <a:bodyPr/>
                    <a:lstStyle/>
                    <a:p>
                      <a:pPr algn="l" fontAlgn="b"/>
                      <a:r>
                        <a:rPr lang="en-US" sz="1800" b="1" i="0" u="none" strike="noStrike" dirty="0" smtClean="0">
                          <a:solidFill>
                            <a:srgbClr val="FFFFFF"/>
                          </a:solidFill>
                          <a:effectLst/>
                          <a:latin typeface="+mn-lt"/>
                        </a:rPr>
                        <a:t>Title</a:t>
                      </a:r>
                      <a:r>
                        <a:rPr lang="en-US" sz="1800" b="1" i="0" u="none" strike="noStrike" baseline="0" dirty="0" smtClean="0">
                          <a:solidFill>
                            <a:srgbClr val="FFFFFF"/>
                          </a:solidFill>
                          <a:effectLst/>
                          <a:latin typeface="+mn-lt"/>
                        </a:rPr>
                        <a:t> I Allocation</a:t>
                      </a:r>
                      <a:endParaRPr lang="en-US" sz="1800" b="1" i="0" u="none" strike="noStrike" dirty="0">
                        <a:solidFill>
                          <a:srgbClr val="FFFFFF"/>
                        </a:solidFill>
                        <a:effectLst/>
                        <a:latin typeface="+mn-lt"/>
                      </a:endParaRPr>
                    </a:p>
                  </a:txBody>
                  <a:tcPr marL="12700" marR="12700" marT="12700" marB="0" anchor="b"/>
                </a:tc>
                <a:tc>
                  <a:txBody>
                    <a:bodyPr/>
                    <a:lstStyle/>
                    <a:p>
                      <a:pPr algn="l" fontAlgn="b"/>
                      <a:r>
                        <a:rPr lang="en-US" sz="1800" b="1" i="0" u="none" strike="noStrike" dirty="0" smtClean="0">
                          <a:solidFill>
                            <a:srgbClr val="FF0000"/>
                          </a:solidFill>
                          <a:effectLst/>
                          <a:latin typeface="+mn-lt"/>
                        </a:rPr>
                        <a:t>Decrease</a:t>
                      </a:r>
                      <a:r>
                        <a:rPr lang="en-US" sz="1800" b="1" i="0" u="none" strike="noStrike" dirty="0" smtClean="0">
                          <a:solidFill>
                            <a:srgbClr val="FFFFFF"/>
                          </a:solidFill>
                          <a:effectLst/>
                          <a:latin typeface="+mn-lt"/>
                        </a:rPr>
                        <a:t> from prior</a:t>
                      </a:r>
                      <a:r>
                        <a:rPr lang="en-US" sz="1800" b="1" i="0" u="none" strike="noStrike" baseline="0" dirty="0" smtClean="0">
                          <a:solidFill>
                            <a:srgbClr val="FFFFFF"/>
                          </a:solidFill>
                          <a:effectLst/>
                          <a:latin typeface="+mn-lt"/>
                        </a:rPr>
                        <a:t> year</a:t>
                      </a:r>
                      <a:endParaRPr lang="en-US" sz="1800" b="1" i="0" u="none" strike="noStrike" dirty="0">
                        <a:solidFill>
                          <a:srgbClr val="FFFFFF"/>
                        </a:solidFill>
                        <a:effectLst/>
                        <a:latin typeface="+mn-lt"/>
                      </a:endParaRPr>
                    </a:p>
                  </a:txBody>
                  <a:tcPr marL="12700" marR="12700" marT="12700" marB="0" anchor="b"/>
                </a:tc>
              </a:tr>
              <a:tr h="381657">
                <a:tc>
                  <a:txBody>
                    <a:bodyPr/>
                    <a:lstStyle/>
                    <a:p>
                      <a:r>
                        <a:rPr lang="en-US" dirty="0" smtClean="0"/>
                        <a:t>2010-11</a:t>
                      </a:r>
                      <a:endParaRPr lang="en-US" dirty="0"/>
                    </a:p>
                  </a:txBody>
                  <a:tcPr/>
                </a:tc>
                <a:tc>
                  <a:txBody>
                    <a:bodyPr/>
                    <a:lstStyle/>
                    <a:p>
                      <a:r>
                        <a:rPr lang="en-US" dirty="0" smtClean="0"/>
                        <a:t>2,352,980.00</a:t>
                      </a:r>
                    </a:p>
                  </a:txBody>
                  <a:tcPr/>
                </a:tc>
                <a:tc>
                  <a:txBody>
                    <a:bodyPr/>
                    <a:lstStyle/>
                    <a:p>
                      <a:r>
                        <a:rPr lang="en-US" b="0" dirty="0" smtClean="0">
                          <a:solidFill>
                            <a:srgbClr val="FF0000"/>
                          </a:solidFill>
                        </a:rPr>
                        <a:t>N/A</a:t>
                      </a:r>
                      <a:endParaRPr lang="en-US" b="0" dirty="0">
                        <a:solidFill>
                          <a:srgbClr val="FF0000"/>
                        </a:solidFill>
                      </a:endParaRPr>
                    </a:p>
                  </a:txBody>
                  <a:tcPr/>
                </a:tc>
              </a:tr>
              <a:tr h="381657">
                <a:tc>
                  <a:txBody>
                    <a:bodyPr/>
                    <a:lstStyle/>
                    <a:p>
                      <a:r>
                        <a:rPr lang="en-US" dirty="0" smtClean="0"/>
                        <a:t>2011-12</a:t>
                      </a:r>
                      <a:endParaRPr lang="en-US" dirty="0"/>
                    </a:p>
                  </a:txBody>
                  <a:tcPr/>
                </a:tc>
                <a:tc>
                  <a:txBody>
                    <a:bodyPr/>
                    <a:lstStyle/>
                    <a:p>
                      <a:r>
                        <a:rPr lang="en-US" dirty="0" smtClean="0">
                          <a:solidFill>
                            <a:srgbClr val="000000"/>
                          </a:solidFill>
                        </a:rPr>
                        <a:t>2,265,564.00</a:t>
                      </a:r>
                      <a:endParaRPr lang="en-US" dirty="0">
                        <a:solidFill>
                          <a:srgbClr val="000000"/>
                        </a:solidFill>
                      </a:endParaRPr>
                    </a:p>
                  </a:txBody>
                  <a:tcPr/>
                </a:tc>
                <a:tc>
                  <a:txBody>
                    <a:bodyPr/>
                    <a:lstStyle/>
                    <a:p>
                      <a:r>
                        <a:rPr lang="en-US" b="0" dirty="0" smtClean="0">
                          <a:solidFill>
                            <a:srgbClr val="FF0000"/>
                          </a:solidFill>
                        </a:rPr>
                        <a:t>87,416.00</a:t>
                      </a:r>
                      <a:endParaRPr lang="en-US" b="0" dirty="0">
                        <a:solidFill>
                          <a:srgbClr val="FF0000"/>
                        </a:solidFill>
                      </a:endParaRPr>
                    </a:p>
                  </a:txBody>
                  <a:tcPr/>
                </a:tc>
              </a:tr>
              <a:tr h="381657">
                <a:tc>
                  <a:txBody>
                    <a:bodyPr/>
                    <a:lstStyle/>
                    <a:p>
                      <a:r>
                        <a:rPr lang="en-US" dirty="0" smtClean="0"/>
                        <a:t>2012-13</a:t>
                      </a:r>
                      <a:endParaRPr lang="en-US" dirty="0"/>
                    </a:p>
                  </a:txBody>
                  <a:tcPr/>
                </a:tc>
                <a:tc>
                  <a:txBody>
                    <a:bodyPr/>
                    <a:lstStyle/>
                    <a:p>
                      <a:r>
                        <a:rPr lang="en-US" dirty="0" smtClean="0">
                          <a:solidFill>
                            <a:srgbClr val="000000"/>
                          </a:solidFill>
                        </a:rPr>
                        <a:t>2,237,751.00</a:t>
                      </a:r>
                      <a:endParaRPr lang="en-US" dirty="0">
                        <a:solidFill>
                          <a:srgbClr val="000000"/>
                        </a:solidFill>
                      </a:endParaRPr>
                    </a:p>
                  </a:txBody>
                  <a:tcPr/>
                </a:tc>
                <a:tc>
                  <a:txBody>
                    <a:bodyPr/>
                    <a:lstStyle/>
                    <a:p>
                      <a:r>
                        <a:rPr lang="en-US" b="0" dirty="0" smtClean="0">
                          <a:solidFill>
                            <a:srgbClr val="FF0000"/>
                          </a:solidFill>
                        </a:rPr>
                        <a:t>27,813.00</a:t>
                      </a:r>
                      <a:endParaRPr lang="en-US" b="0" dirty="0">
                        <a:solidFill>
                          <a:srgbClr val="FF0000"/>
                        </a:solidFill>
                      </a:endParaRPr>
                    </a:p>
                  </a:txBody>
                  <a:tcPr/>
                </a:tc>
              </a:tr>
              <a:tr h="381657">
                <a:tc>
                  <a:txBody>
                    <a:bodyPr/>
                    <a:lstStyle/>
                    <a:p>
                      <a:r>
                        <a:rPr lang="en-US" dirty="0" smtClean="0"/>
                        <a:t>2013-14</a:t>
                      </a:r>
                      <a:endParaRPr lang="en-US" dirty="0"/>
                    </a:p>
                  </a:txBody>
                  <a:tcPr/>
                </a:tc>
                <a:tc>
                  <a:txBody>
                    <a:bodyPr/>
                    <a:lstStyle/>
                    <a:p>
                      <a:r>
                        <a:rPr lang="en-US" dirty="0" smtClean="0"/>
                        <a:t>2,125,863.00</a:t>
                      </a:r>
                      <a:endParaRPr lang="en-US" dirty="0"/>
                    </a:p>
                  </a:txBody>
                  <a:tcPr/>
                </a:tc>
                <a:tc>
                  <a:txBody>
                    <a:bodyPr/>
                    <a:lstStyle/>
                    <a:p>
                      <a:r>
                        <a:rPr lang="en-US" b="0" dirty="0" smtClean="0">
                          <a:solidFill>
                            <a:srgbClr val="FF0000"/>
                          </a:solidFill>
                        </a:rPr>
                        <a:t>111,888.00</a:t>
                      </a:r>
                      <a:endParaRPr lang="en-US" b="0" dirty="0">
                        <a:solidFill>
                          <a:srgbClr val="FF0000"/>
                        </a:solidFill>
                      </a:endParaRPr>
                    </a:p>
                  </a:txBody>
                  <a:tcPr/>
                </a:tc>
              </a:tr>
              <a:tr h="381657">
                <a:tc>
                  <a:txBody>
                    <a:bodyPr/>
                    <a:lstStyle/>
                    <a:p>
                      <a:r>
                        <a:rPr lang="en-US" dirty="0" smtClean="0"/>
                        <a:t>2014-15</a:t>
                      </a:r>
                      <a:endParaRPr lang="en-US" dirty="0"/>
                    </a:p>
                  </a:txBody>
                  <a:tcPr/>
                </a:tc>
                <a:tc>
                  <a:txBody>
                    <a:bodyPr/>
                    <a:lstStyle/>
                    <a:p>
                      <a:r>
                        <a:rPr lang="en-US" dirty="0" smtClean="0"/>
                        <a:t>1,913,276.00</a:t>
                      </a:r>
                    </a:p>
                  </a:txBody>
                  <a:tcPr/>
                </a:tc>
                <a:tc>
                  <a:txBody>
                    <a:bodyPr/>
                    <a:lstStyle/>
                    <a:p>
                      <a:r>
                        <a:rPr lang="en-US" b="0" dirty="0" smtClean="0">
                          <a:solidFill>
                            <a:srgbClr val="FF0000"/>
                          </a:solidFill>
                        </a:rPr>
                        <a:t>212,587.00</a:t>
                      </a:r>
                      <a:endParaRPr lang="en-US" b="0" dirty="0">
                        <a:solidFill>
                          <a:srgbClr val="FF0000"/>
                        </a:solidFill>
                      </a:endParaRPr>
                    </a:p>
                  </a:txBody>
                  <a:tcPr/>
                </a:tc>
              </a:tr>
              <a:tr h="381657">
                <a:tc>
                  <a:txBody>
                    <a:bodyPr/>
                    <a:lstStyle/>
                    <a:p>
                      <a:r>
                        <a:rPr lang="en-US" dirty="0" smtClean="0"/>
                        <a:t>2015-16</a:t>
                      </a:r>
                      <a:endParaRPr lang="en-US" dirty="0"/>
                    </a:p>
                  </a:txBody>
                  <a:tcPr/>
                </a:tc>
                <a:tc>
                  <a:txBody>
                    <a:bodyPr/>
                    <a:lstStyle/>
                    <a:p>
                      <a:r>
                        <a:rPr lang="en-US" dirty="0" smtClean="0"/>
                        <a:t>1,817,612.00</a:t>
                      </a:r>
                    </a:p>
                  </a:txBody>
                  <a:tcPr/>
                </a:tc>
                <a:tc>
                  <a:txBody>
                    <a:bodyPr/>
                    <a:lstStyle/>
                    <a:p>
                      <a:r>
                        <a:rPr lang="en-US" b="0" dirty="0" smtClean="0">
                          <a:solidFill>
                            <a:srgbClr val="FF0000"/>
                          </a:solidFill>
                        </a:rPr>
                        <a:t>95,664.00</a:t>
                      </a:r>
                      <a:endParaRPr lang="en-US" b="0" dirty="0">
                        <a:solidFill>
                          <a:srgbClr val="FF0000"/>
                        </a:solidFill>
                      </a:endParaRPr>
                    </a:p>
                  </a:txBody>
                  <a:tcPr/>
                </a:tc>
              </a:tr>
            </a:tbl>
          </a:graphicData>
        </a:graphic>
      </p:graphicFrame>
      <p:sp>
        <p:nvSpPr>
          <p:cNvPr id="3" name="TextBox 2"/>
          <p:cNvSpPr txBox="1"/>
          <p:nvPr/>
        </p:nvSpPr>
        <p:spPr>
          <a:xfrm>
            <a:off x="1780551" y="5030653"/>
            <a:ext cx="5266945" cy="400110"/>
          </a:xfrm>
          <a:prstGeom prst="rect">
            <a:avLst/>
          </a:prstGeom>
          <a:noFill/>
        </p:spPr>
        <p:txBody>
          <a:bodyPr wrap="square" rtlCol="0">
            <a:spAutoFit/>
          </a:bodyPr>
          <a:lstStyle/>
          <a:p>
            <a:pPr algn="ctr"/>
            <a:r>
              <a:rPr lang="en-US" b="1" dirty="0" smtClean="0"/>
              <a:t>Combined Loss to Present… </a:t>
            </a:r>
            <a:r>
              <a:rPr lang="en-US" b="1" dirty="0" smtClean="0">
                <a:solidFill>
                  <a:srgbClr val="FF0000"/>
                </a:solidFill>
              </a:rPr>
              <a:t>$</a:t>
            </a:r>
            <a:r>
              <a:rPr lang="en-US" sz="2000" b="1" dirty="0" smtClean="0">
                <a:solidFill>
                  <a:srgbClr val="FF0000"/>
                </a:solidFill>
              </a:rPr>
              <a:t>535,368.00</a:t>
            </a:r>
            <a:endParaRPr lang="en-US" sz="2000" b="1" dirty="0">
              <a:solidFill>
                <a:srgbClr val="FF0000"/>
              </a:solidFill>
            </a:endParaRPr>
          </a:p>
        </p:txBody>
      </p:sp>
    </p:spTree>
    <p:extLst>
      <p:ext uri="{BB962C8B-B14F-4D97-AF65-F5344CB8AC3E}">
        <p14:creationId xmlns:p14="http://schemas.microsoft.com/office/powerpoint/2010/main" val="1698806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Declining enrollment</a:t>
            </a:r>
            <a:endParaRPr lang="en-US" dirty="0"/>
          </a:p>
        </p:txBody>
      </p:sp>
      <p:sp>
        <p:nvSpPr>
          <p:cNvPr id="3" name="Content Placeholder 2"/>
          <p:cNvSpPr>
            <a:spLocks noGrp="1"/>
          </p:cNvSpPr>
          <p:nvPr>
            <p:ph sz="quarter" idx="13"/>
          </p:nvPr>
        </p:nvSpPr>
        <p:spPr>
          <a:xfrm>
            <a:off x="609600" y="1600200"/>
            <a:ext cx="7924800" cy="4277196"/>
          </a:xfrm>
        </p:spPr>
        <p:txBody>
          <a:bodyPr>
            <a:normAutofit lnSpcReduction="10000"/>
          </a:bodyPr>
          <a:lstStyle/>
          <a:p>
            <a:pPr marL="0" indent="0">
              <a:buNone/>
            </a:pPr>
            <a:r>
              <a:rPr lang="en-US" u="sng" dirty="0" smtClean="0"/>
              <a:t>District Wide Feasibility Study conducted by</a:t>
            </a:r>
            <a:r>
              <a:rPr lang="en-US" dirty="0" smtClean="0"/>
              <a:t>: </a:t>
            </a:r>
            <a:r>
              <a:rPr lang="en-US" i="1" dirty="0" smtClean="0"/>
              <a:t>Crabtree, </a:t>
            </a:r>
            <a:r>
              <a:rPr lang="en-US" i="1" dirty="0" err="1" smtClean="0"/>
              <a:t>Rohrbaugh</a:t>
            </a:r>
            <a:r>
              <a:rPr lang="en-US" i="1" dirty="0" smtClean="0"/>
              <a:t> &amp; Associates</a:t>
            </a:r>
          </a:p>
          <a:p>
            <a:pPr marL="0" indent="0">
              <a:buNone/>
            </a:pPr>
            <a:r>
              <a:rPr lang="en-US" dirty="0" smtClean="0"/>
              <a:t>The student enrollment in the District is likely to continue a moderate decrease over the next several years. PDE enrollment projections for 2017-2018 indicate a decrease of about 11.4% over the next few years.</a:t>
            </a:r>
          </a:p>
          <a:p>
            <a:pPr marL="0" indent="0">
              <a:buNone/>
            </a:pPr>
            <a:r>
              <a:rPr lang="en-US" dirty="0" smtClean="0"/>
              <a:t>An analysis between regional and local historic trends in the AGASD indicate the potential for student to decrease with the possibility of minimal growth over the long term.</a:t>
            </a:r>
          </a:p>
          <a:p>
            <a:pPr marL="0" indent="0">
              <a:buNone/>
            </a:pPr>
            <a:r>
              <a:rPr lang="en-US" dirty="0" smtClean="0"/>
              <a:t>Enrollment projection models include basic limitations such as: internal school district policy changes, external factors, and other considerations such as emerging and changing housing and population trends, all of which can have an effect on the accuracy of the program.</a:t>
            </a:r>
          </a:p>
          <a:p>
            <a:pPr marL="0" indent="0">
              <a:buNone/>
            </a:pPr>
            <a:r>
              <a:rPr lang="en-US" dirty="0" smtClean="0"/>
              <a:t>Construction of new housing, annual live birth data and the status of the District’s total parochial, private and home school students will have a direct effect on the</a:t>
            </a:r>
            <a:br>
              <a:rPr lang="en-US" dirty="0" smtClean="0"/>
            </a:br>
            <a:r>
              <a:rPr lang="en-US" dirty="0" smtClean="0"/>
              <a:t>enrollment projections and should be monitored annually. Although it is apparent </a:t>
            </a:r>
            <a:br>
              <a:rPr lang="en-US" dirty="0" smtClean="0"/>
            </a:br>
            <a:r>
              <a:rPr lang="en-US" dirty="0" smtClean="0"/>
              <a:t>that while the student enrollment of the district will likely begin to decrease over </a:t>
            </a:r>
            <a:br>
              <a:rPr lang="en-US" dirty="0" smtClean="0"/>
            </a:br>
            <a:r>
              <a:rPr lang="en-US" dirty="0" smtClean="0"/>
              <a:t>the next few years, there is no anticipated significant decrease in overall district </a:t>
            </a:r>
            <a:br>
              <a:rPr lang="en-US" dirty="0" smtClean="0"/>
            </a:br>
            <a:r>
              <a:rPr lang="en-US" dirty="0" smtClean="0"/>
              <a:t>population expected in the near future.</a:t>
            </a:r>
          </a:p>
        </p:txBody>
      </p:sp>
      <p:pic>
        <p:nvPicPr>
          <p:cNvPr id="4" name="Picture 3" descr="AG_LtrsOnlyB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4867275"/>
            <a:ext cx="1771650" cy="1990725"/>
          </a:xfrm>
          <a:prstGeom prst="rect">
            <a:avLst/>
          </a:prstGeom>
        </p:spPr>
      </p:pic>
    </p:spTree>
    <p:extLst>
      <p:ext uri="{BB962C8B-B14F-4D97-AF65-F5344CB8AC3E}">
        <p14:creationId xmlns:p14="http://schemas.microsoft.com/office/powerpoint/2010/main" val="6843913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Horizon.thmx</Template>
  <TotalTime>1797</TotalTime>
  <Words>980</Words>
  <Application>Microsoft Macintosh PowerPoint</Application>
  <PresentationFormat>On-screen Show (4:3)</PresentationFormat>
  <Paragraphs>394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Horizon</vt:lpstr>
      <vt:lpstr>2016–2017  D. Ferd Swaney Elementary  CLOSURE/RE-ALIGNMENT</vt:lpstr>
      <vt:lpstr>AGASD ADMINISTRATION</vt:lpstr>
      <vt:lpstr>Reasons behind our decision</vt:lpstr>
      <vt:lpstr>Comparison of State Revenues</vt:lpstr>
      <vt:lpstr>Comparison of State Revenues</vt:lpstr>
      <vt:lpstr>Comparison of TOTAL REVENUES</vt:lpstr>
      <vt:lpstr>Comparison of revenues</vt:lpstr>
      <vt:lpstr>Loss of TITLE I Funding</vt:lpstr>
      <vt:lpstr>Declining enrollment</vt:lpstr>
      <vt:lpstr>ENROLLMENT CHANGES TO DATE</vt:lpstr>
      <vt:lpstr>LOW Enrollment TREND</vt:lpstr>
      <vt:lpstr>Building Utilization</vt:lpstr>
      <vt:lpstr>Building Under-Utilization</vt:lpstr>
      <vt:lpstr>Looking ahead - Transportation</vt:lpstr>
      <vt:lpstr>Looking ahead - Transportation</vt:lpstr>
      <vt:lpstr>Looking ahead - Transportation</vt:lpstr>
      <vt:lpstr>Looking ahead - Transportation</vt:lpstr>
      <vt:lpstr>Looking ahead – Building Stats</vt:lpstr>
      <vt:lpstr>Looking ahead – Grade Level Enrollments</vt:lpstr>
      <vt:lpstr>Looking ahead – Teacher Counts</vt:lpstr>
      <vt:lpstr>Looking ahead – Projected Average  Class Size</vt:lpstr>
      <vt:lpstr>Questions?</vt:lpstr>
      <vt:lpstr>THANK YOU.</vt:lpstr>
    </vt:vector>
  </TitlesOfParts>
  <Company>Albert Gallatin Area 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D. Ferd Swaney Re-Alignment</dc:title>
  <dc:creator>Chris Bolin</dc:creator>
  <cp:lastModifiedBy>Matthew Pramuk</cp:lastModifiedBy>
  <cp:revision>84</cp:revision>
  <cp:lastPrinted>2015-08-11T13:49:54Z</cp:lastPrinted>
  <dcterms:created xsi:type="dcterms:W3CDTF">2015-07-14T12:26:48Z</dcterms:created>
  <dcterms:modified xsi:type="dcterms:W3CDTF">2017-12-04T15:04:55Z</dcterms:modified>
</cp:coreProperties>
</file>